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Golos Text"/>
      <p:regular r:id="rId33"/>
      <p:bold r:id="rId34"/>
    </p:embeddedFont>
    <p:embeddedFont>
      <p:font typeface="Golos Text Medium"/>
      <p:regular r:id="rId35"/>
      <p:bold r:id="rId36"/>
    </p:embeddedFont>
    <p:embeddedFont>
      <p:font typeface="Bebas Neue"/>
      <p:regular r:id="rId37"/>
    </p:embeddedFont>
    <p:embeddedFont>
      <p:font typeface="Gantari"/>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antari-italic.fntdata"/><Relationship Id="rId20" Type="http://schemas.openxmlformats.org/officeDocument/2006/relationships/slide" Target="slides/slide16.xml"/><Relationship Id="rId41" Type="http://schemas.openxmlformats.org/officeDocument/2006/relationships/font" Target="fonts/Gantari-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GolosText-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GolosTextMedium-regular.fntdata"/><Relationship Id="rId12" Type="http://schemas.openxmlformats.org/officeDocument/2006/relationships/slide" Target="slides/slide8.xml"/><Relationship Id="rId34" Type="http://schemas.openxmlformats.org/officeDocument/2006/relationships/font" Target="fonts/GolosText-bold.fntdata"/><Relationship Id="rId15" Type="http://schemas.openxmlformats.org/officeDocument/2006/relationships/slide" Target="slides/slide11.xml"/><Relationship Id="rId37" Type="http://schemas.openxmlformats.org/officeDocument/2006/relationships/font" Target="fonts/BebasNeue-regular.fntdata"/><Relationship Id="rId14" Type="http://schemas.openxmlformats.org/officeDocument/2006/relationships/slide" Target="slides/slide10.xml"/><Relationship Id="rId36" Type="http://schemas.openxmlformats.org/officeDocument/2006/relationships/font" Target="fonts/GolosTextMedium-bold.fntdata"/><Relationship Id="rId17" Type="http://schemas.openxmlformats.org/officeDocument/2006/relationships/slide" Target="slides/slide13.xml"/><Relationship Id="rId39" Type="http://schemas.openxmlformats.org/officeDocument/2006/relationships/font" Target="fonts/Gantari-bold.fntdata"/><Relationship Id="rId16" Type="http://schemas.openxmlformats.org/officeDocument/2006/relationships/slide" Target="slides/slide12.xml"/><Relationship Id="rId38" Type="http://schemas.openxmlformats.org/officeDocument/2006/relationships/font" Target="fonts/Gantari-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2a8e28482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2a8e28482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2b21ebf29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2b21ebf29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2b21ebf29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2b21ebf29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2b21ebf29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2b21ebf29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1be9007858_1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1be9007858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1be9007858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1be9007858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1bec4ea03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1bec4ea03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1bec4ea03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1bec4ea03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1bec4ea03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1bec4ea03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1bec4ea03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1bec4ea03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1bec4ea03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1bec4ea03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a8e28482d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2a8e28482d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1bec4ea03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1bec4ea03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5764b528c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5764b528c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5764b528c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5764b528c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5764b528c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5764b528c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5764b528c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5764b528c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5764b528c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5764b528c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5764b528c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5764b528c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5764b528c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5764b528c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5764b528c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5764b528c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be900785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be900785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5764b528c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5764b528c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2a8e28482d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2a8e28482d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2c61ebc3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2c61ebc3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2b21ebf2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2b21ebf2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2b21ebf29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2b21ebf29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2b21ebf29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2b21ebf29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715100" y="714150"/>
            <a:ext cx="4652400" cy="1857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b="0" sz="480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idx="1" type="subTitle"/>
          </p:nvPr>
        </p:nvSpPr>
        <p:spPr>
          <a:xfrm>
            <a:off x="1284000" y="3069625"/>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p:nvPr>
            <p:ph hasCustomPrompt="1" type="title"/>
          </p:nvPr>
        </p:nvSpPr>
        <p:spPr>
          <a:xfrm>
            <a:off x="715100" y="15472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p:nvPr>
            <p:ph idx="1" type="subTitle"/>
          </p:nvPr>
        </p:nvSpPr>
        <p:spPr>
          <a:xfrm>
            <a:off x="2050814" y="15472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2" name="Google Shape;52;p13"/>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a:buNone/>
              <a:defRPr b="0"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b="1" sz="3200">
                <a:solidFill>
                  <a:schemeClr val="dk1"/>
                </a:solidFill>
                <a:latin typeface="Golos Text"/>
                <a:ea typeface="Golos Text"/>
                <a:cs typeface="Golos Text"/>
                <a:sym typeface="Golos Text"/>
              </a:defRPr>
            </a:lvl9pPr>
          </a:lstStyle>
          <a:p/>
        </p:txBody>
      </p:sp>
      <p:sp>
        <p:nvSpPr>
          <p:cNvPr id="53" name="Google Shape;53;p13"/>
          <p:cNvSpPr txBox="1"/>
          <p:nvPr>
            <p:ph hasCustomPrompt="1" idx="3" type="title"/>
          </p:nvPr>
        </p:nvSpPr>
        <p:spPr>
          <a:xfrm>
            <a:off x="715100" y="22249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p:nvPr>
            <p:ph idx="4" type="subTitle"/>
          </p:nvPr>
        </p:nvSpPr>
        <p:spPr>
          <a:xfrm>
            <a:off x="2050814" y="22249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5" name="Google Shape;55;p13"/>
          <p:cNvSpPr txBox="1"/>
          <p:nvPr>
            <p:ph hasCustomPrompt="1" idx="5" type="title"/>
          </p:nvPr>
        </p:nvSpPr>
        <p:spPr>
          <a:xfrm>
            <a:off x="715100" y="29026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p:nvPr>
            <p:ph idx="6" type="subTitle"/>
          </p:nvPr>
        </p:nvSpPr>
        <p:spPr>
          <a:xfrm>
            <a:off x="2050814" y="29026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7" name="Google Shape;57;p13"/>
          <p:cNvSpPr txBox="1"/>
          <p:nvPr>
            <p:ph hasCustomPrompt="1" idx="7" type="title"/>
          </p:nvPr>
        </p:nvSpPr>
        <p:spPr>
          <a:xfrm>
            <a:off x="715100" y="3580308"/>
            <a:ext cx="13356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b="0" sz="200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idx="8" type="subTitle"/>
          </p:nvPr>
        </p:nvSpPr>
        <p:spPr>
          <a:xfrm>
            <a:off x="2050814" y="3580308"/>
            <a:ext cx="6378300" cy="5253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59"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62" name="Google Shape;62;p14"/>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3"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p:nvPr>
            <p:ph type="ctrTitle"/>
          </p:nvPr>
        </p:nvSpPr>
        <p:spPr>
          <a:xfrm>
            <a:off x="715100" y="641725"/>
            <a:ext cx="38568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6" name="Google Shape;66;p15"/>
          <p:cNvSpPr txBox="1"/>
          <p:nvPr>
            <p:ph idx="1" type="subTitle"/>
          </p:nvPr>
        </p:nvSpPr>
        <p:spPr>
          <a:xfrm>
            <a:off x="715100" y="1548250"/>
            <a:ext cx="3856800" cy="1422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7" name="Google Shape;67;p15"/>
          <p:cNvSpPr txBox="1"/>
          <p:nvPr/>
        </p:nvSpPr>
        <p:spPr>
          <a:xfrm>
            <a:off x="715100" y="3449850"/>
            <a:ext cx="3856800" cy="56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b="1" lang="en" sz="1000">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b="1" lang="en" sz="1000">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b="1" lang="en" sz="1000">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a:t>
            </a:r>
            <a:r>
              <a:rPr lang="en" sz="1000">
                <a:solidFill>
                  <a:schemeClr val="dk1"/>
                </a:solidFill>
                <a:latin typeface="Gantari"/>
                <a:ea typeface="Gantari"/>
                <a:cs typeface="Gantari"/>
                <a:sym typeface="Gantari"/>
              </a:rPr>
              <a:t> </a:t>
            </a:r>
            <a:r>
              <a:rPr b="1" lang="en" sz="1000">
                <a:solidFill>
                  <a:schemeClr val="dk1"/>
                </a:solidFill>
                <a:latin typeface="Gantari"/>
                <a:ea typeface="Gantari"/>
                <a:cs typeface="Gantari"/>
                <a:sym typeface="Gantari"/>
              </a:rPr>
              <a:t>Eliana Delacour</a:t>
            </a:r>
            <a:endParaRPr b="1" sz="1000">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0"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70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715100" y="701850"/>
            <a:ext cx="2035200" cy="10716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b="0" sz="5000">
                <a:solidFill>
                  <a:schemeClr val="accent3"/>
                </a:solidFill>
                <a:latin typeface="Golos Text Medium"/>
                <a:ea typeface="Golos Text Medium"/>
                <a:cs typeface="Golos Text Medium"/>
                <a:sym typeface="Golos Text Medium"/>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p:nvPr>
            <p:ph type="title"/>
          </p:nvPr>
        </p:nvSpPr>
        <p:spPr>
          <a:xfrm>
            <a:off x="715100" y="535000"/>
            <a:ext cx="40131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18" name="Google Shape;18;p4"/>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Medium"/>
              <a:buChar char="●"/>
              <a:defRPr>
                <a:solidFill>
                  <a:schemeClr val="dk1"/>
                </a:solidFill>
              </a:defRPr>
            </a:lvl1pPr>
            <a:lvl2pPr indent="-317500" lvl="1" marL="914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indent="-317500" lvl="2" marL="1371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indent="-317500" lvl="3" marL="1828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indent="-317500" lvl="4" marL="22860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indent="-317500" lvl="5" marL="27432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indent="-317500" lvl="6" marL="32004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indent="-317500" lvl="7" marL="36576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indent="-317500" lvl="8" marL="41148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p:nvPr>
            <p:ph idx="1" type="subTitle"/>
          </p:nvPr>
        </p:nvSpPr>
        <p:spPr>
          <a:xfrm>
            <a:off x="7151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 name="Google Shape;22;p5"/>
          <p:cNvSpPr txBox="1"/>
          <p:nvPr>
            <p:ph type="title"/>
          </p:nvPr>
        </p:nvSpPr>
        <p:spPr>
          <a:xfrm>
            <a:off x="715100" y="535000"/>
            <a:ext cx="7713900" cy="7074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23" name="Google Shape;23;p5"/>
          <p:cNvSpPr txBox="1"/>
          <p:nvPr>
            <p:ph idx="2" type="subTitle"/>
          </p:nvPr>
        </p:nvSpPr>
        <p:spPr>
          <a:xfrm>
            <a:off x="7150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 name="Google Shape;24;p5"/>
          <p:cNvSpPr txBox="1"/>
          <p:nvPr>
            <p:ph idx="3" type="subTitle"/>
          </p:nvPr>
        </p:nvSpPr>
        <p:spPr>
          <a:xfrm>
            <a:off x="4572000" y="1767700"/>
            <a:ext cx="3856800" cy="284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 name="Google Shape;25;p5"/>
          <p:cNvSpPr txBox="1"/>
          <p:nvPr>
            <p:ph idx="4" type="subTitle"/>
          </p:nvPr>
        </p:nvSpPr>
        <p:spPr>
          <a:xfrm>
            <a:off x="4571996" y="1242400"/>
            <a:ext cx="3856800" cy="525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32" name="Google Shape;32;p7"/>
          <p:cNvSpPr txBox="1"/>
          <p:nvPr>
            <p:ph idx="1" type="body"/>
          </p:nvPr>
        </p:nvSpPr>
        <p:spPr>
          <a:xfrm>
            <a:off x="715100" y="1242450"/>
            <a:ext cx="7713900" cy="3366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p:nvPr>
            <p:ph type="title"/>
          </p:nvPr>
        </p:nvSpPr>
        <p:spPr>
          <a:xfrm>
            <a:off x="715100" y="662225"/>
            <a:ext cx="7713900" cy="3337200"/>
          </a:xfrm>
          <a:prstGeom prst="rect">
            <a:avLst/>
          </a:prstGeom>
        </p:spPr>
        <p:txBody>
          <a:bodyPr anchorCtr="0" anchor="t" bIns="91425" lIns="91425" spcFirstLastPara="1" rIns="91425" wrap="square" tIns="91425">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 name="Google Shape;39;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p:nvPr>
            <p:ph type="title"/>
          </p:nvPr>
        </p:nvSpPr>
        <p:spPr>
          <a:xfrm>
            <a:off x="720000" y="2285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7074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p:txBody>
      </p:sp>
      <p:sp>
        <p:nvSpPr>
          <p:cNvPr id="7" name="Google Shape;7;p1"/>
          <p:cNvSpPr txBox="1"/>
          <p:nvPr>
            <p:ph idx="1" type="body"/>
          </p:nvPr>
        </p:nvSpPr>
        <p:spPr>
          <a:xfrm>
            <a:off x="715100" y="1242450"/>
            <a:ext cx="7713900" cy="336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indent="-317500" lvl="1" marL="914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indent="-317500" lvl="2" marL="1371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indent="-317500" lvl="3" marL="1828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indent="-317500" lvl="4" marL="22860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indent="-317500" lvl="5" marL="27432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indent="-317500" lvl="6" marL="32004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indent="-317500" lvl="7" marL="36576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indent="-317500" lvl="8" marL="41148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ctrTitle"/>
          </p:nvPr>
        </p:nvSpPr>
        <p:spPr>
          <a:xfrm>
            <a:off x="583800" y="714150"/>
            <a:ext cx="4652400" cy="185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Golos Text"/>
                <a:ea typeface="Golos Text"/>
                <a:cs typeface="Golos Text"/>
                <a:sym typeface="Golos Text"/>
              </a:rPr>
              <a:t>Post-Training LLMs in 2025</a:t>
            </a:r>
            <a:endParaRPr b="1" sz="3000">
              <a:solidFill>
                <a:schemeClr val="accent3"/>
              </a:solidFill>
              <a:latin typeface="Golos Text"/>
              <a:ea typeface="Golos Text"/>
              <a:cs typeface="Golos Text"/>
              <a:sym typeface="Golos Text"/>
            </a:endParaRPr>
          </a:p>
        </p:txBody>
      </p:sp>
      <p:cxnSp>
        <p:nvCxnSpPr>
          <p:cNvPr id="77" name="Google Shape;77;p18"/>
          <p:cNvCxnSpPr/>
          <p:nvPr/>
        </p:nvCxnSpPr>
        <p:spPr>
          <a:xfrm>
            <a:off x="4814900" y="1961900"/>
            <a:ext cx="552600" cy="0"/>
          </a:xfrm>
          <a:prstGeom prst="straightConnector1">
            <a:avLst/>
          </a:prstGeom>
          <a:noFill/>
          <a:ln cap="flat" cmpd="sng" w="19050">
            <a:solidFill>
              <a:schemeClr val="dk1"/>
            </a:solidFill>
            <a:prstDash val="solid"/>
            <a:round/>
            <a:headEnd len="med" w="med" type="none"/>
            <a:tailEnd len="med" w="med" type="stealth"/>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6487875" y="2662925"/>
              <a:ext cx="290925" cy="574125"/>
            </a:xfrm>
            <a:custGeom>
              <a:rect b="b" l="l" r="r" t="t"/>
              <a:pathLst>
                <a:path extrusionOk="0" h="22965" w="11637">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8"/>
            <p:cNvSpPr/>
            <p:nvPr/>
          </p:nvSpPr>
          <p:spPr>
            <a:xfrm>
              <a:off x="6679525" y="3352075"/>
              <a:ext cx="329550" cy="31750"/>
            </a:xfrm>
            <a:custGeom>
              <a:rect b="b" l="l" r="r" t="t"/>
              <a:pathLst>
                <a:path extrusionOk="0" h="1270" w="13182">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6679975" y="3199775"/>
              <a:ext cx="328650" cy="169925"/>
            </a:xfrm>
            <a:custGeom>
              <a:rect b="b" l="l" r="r" t="t"/>
              <a:pathLst>
                <a:path extrusionOk="0" h="6797" w="13146">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6483100" y="2567000"/>
              <a:ext cx="714325" cy="702200"/>
            </a:xfrm>
            <a:custGeom>
              <a:rect b="b" l="l" r="r" t="t"/>
              <a:pathLst>
                <a:path extrusionOk="0" h="28088" w="28573">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6567225" y="2545200"/>
              <a:ext cx="635575" cy="156400"/>
            </a:xfrm>
            <a:custGeom>
              <a:rect b="b" l="l" r="r" t="t"/>
              <a:pathLst>
                <a:path extrusionOk="0" h="6256" w="25423">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6581275" y="2554550"/>
              <a:ext cx="607525" cy="137700"/>
            </a:xfrm>
            <a:custGeom>
              <a:rect b="b" l="l" r="r" t="t"/>
              <a:pathLst>
                <a:path extrusionOk="0" h="5508" w="24301">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6576975" y="2495475"/>
              <a:ext cx="634125" cy="151975"/>
            </a:xfrm>
            <a:custGeom>
              <a:rect b="b" l="l" r="r" t="t"/>
              <a:pathLst>
                <a:path extrusionOk="0" h="6079" w="25365">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6585550" y="2237750"/>
              <a:ext cx="638350" cy="380675"/>
            </a:xfrm>
            <a:custGeom>
              <a:rect b="b" l="l" r="r" t="t"/>
              <a:pathLst>
                <a:path extrusionOk="0" h="15227" w="25534">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6487875" y="2662925"/>
              <a:ext cx="290925" cy="574125"/>
            </a:xfrm>
            <a:custGeom>
              <a:rect b="b" l="l" r="r" t="t"/>
              <a:pathLst>
                <a:path extrusionOk="0" h="22965" w="11637">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p:nvPr/>
          </p:nvSpPr>
          <p:spPr>
            <a:xfrm>
              <a:off x="6616850" y="2662925"/>
              <a:ext cx="175175" cy="574125"/>
            </a:xfrm>
            <a:custGeom>
              <a:rect b="b" l="l" r="r" t="t"/>
              <a:pathLst>
                <a:path extrusionOk="0" h="22965" w="7007">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p:nvPr/>
          </p:nvSpPr>
          <p:spPr>
            <a:xfrm>
              <a:off x="6663675" y="2345200"/>
              <a:ext cx="382100" cy="240775"/>
            </a:xfrm>
            <a:custGeom>
              <a:rect b="b" l="l" r="r" t="t"/>
              <a:pathLst>
                <a:path extrusionOk="0" h="9631" w="15284">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p:nvPr/>
          </p:nvSpPr>
          <p:spPr>
            <a:xfrm>
              <a:off x="6606775" y="2328350"/>
              <a:ext cx="382125" cy="240750"/>
            </a:xfrm>
            <a:custGeom>
              <a:rect b="b" l="l" r="r" t="t"/>
              <a:pathLst>
                <a:path extrusionOk="0" h="9630" w="15285">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6617200" y="2337675"/>
              <a:ext cx="361250" cy="222100"/>
            </a:xfrm>
            <a:custGeom>
              <a:rect b="b" l="l" r="r" t="t"/>
              <a:pathLst>
                <a:path extrusionOk="0" h="8884" w="1445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6648825" y="2370300"/>
              <a:ext cx="58900" cy="92675"/>
            </a:xfrm>
            <a:custGeom>
              <a:rect b="b" l="l" r="r" t="t"/>
              <a:pathLst>
                <a:path extrusionOk="0" h="3707" w="2356">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6796425" y="2413275"/>
              <a:ext cx="58875" cy="92700"/>
            </a:xfrm>
            <a:custGeom>
              <a:rect b="b" l="l" r="r" t="t"/>
              <a:pathLst>
                <a:path extrusionOk="0" h="3708" w="2355">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6831125" y="2259625"/>
              <a:ext cx="202075" cy="116650"/>
            </a:xfrm>
            <a:custGeom>
              <a:rect b="b" l="l" r="r" t="t"/>
              <a:pathLst>
                <a:path extrusionOk="0" h="4666" w="8083">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7014775" y="2331875"/>
              <a:ext cx="18400" cy="26350"/>
            </a:xfrm>
            <a:custGeom>
              <a:rect b="b" l="l" r="r" t="t"/>
              <a:pathLst>
                <a:path extrusionOk="0" h="1054" w="736">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8"/>
            <p:cNvSpPr/>
            <p:nvPr/>
          </p:nvSpPr>
          <p:spPr>
            <a:xfrm>
              <a:off x="6968050" y="2474475"/>
              <a:ext cx="50825" cy="77725"/>
            </a:xfrm>
            <a:custGeom>
              <a:rect b="b" l="l" r="r" t="t"/>
              <a:pathLst>
                <a:path extrusionOk="0" h="3109" w="2033">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8"/>
            <p:cNvSpPr/>
            <p:nvPr/>
          </p:nvSpPr>
          <p:spPr>
            <a:xfrm>
              <a:off x="6981225" y="2478250"/>
              <a:ext cx="45925" cy="73900"/>
            </a:xfrm>
            <a:custGeom>
              <a:rect b="b" l="l" r="r" t="t"/>
              <a:pathLst>
                <a:path extrusionOk="0" h="2956" w="1837">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p:nvPr/>
          </p:nvSpPr>
          <p:spPr>
            <a:xfrm>
              <a:off x="7000600" y="2281000"/>
              <a:ext cx="81250" cy="232325"/>
            </a:xfrm>
            <a:custGeom>
              <a:rect b="b" l="l" r="r" t="t"/>
              <a:pathLst>
                <a:path extrusionOk="0" h="9293" w="325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6684150" y="3257875"/>
              <a:ext cx="302125" cy="78425"/>
            </a:xfrm>
            <a:custGeom>
              <a:rect b="b" l="l" r="r" t="t"/>
              <a:pathLst>
                <a:path extrusionOk="0" h="3137" w="12085">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7009900" y="2721050"/>
              <a:ext cx="145500" cy="173350"/>
            </a:xfrm>
            <a:custGeom>
              <a:rect b="b" l="l" r="r" t="t"/>
              <a:pathLst>
                <a:path extrusionOk="0" h="6934" w="582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p:nvPr/>
          </p:nvSpPr>
          <p:spPr>
            <a:xfrm>
              <a:off x="7038900" y="2742800"/>
              <a:ext cx="128800" cy="138550"/>
            </a:xfrm>
            <a:custGeom>
              <a:rect b="b" l="l" r="r" t="t"/>
              <a:pathLst>
                <a:path extrusionOk="0" h="5542" w="5152">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8"/>
            <p:cNvSpPr/>
            <p:nvPr/>
          </p:nvSpPr>
          <p:spPr>
            <a:xfrm>
              <a:off x="7099950" y="2783600"/>
              <a:ext cx="43150" cy="63700"/>
            </a:xfrm>
            <a:custGeom>
              <a:rect b="b" l="l" r="r" t="t"/>
              <a:pathLst>
                <a:path extrusionOk="0" h="2548" w="1726">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7084000" y="2783600"/>
              <a:ext cx="37500" cy="63700"/>
            </a:xfrm>
            <a:custGeom>
              <a:rect b="b" l="l" r="r" t="t"/>
              <a:pathLst>
                <a:path extrusionOk="0" h="2548" w="150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6980875" y="2790225"/>
              <a:ext cx="400475" cy="397525"/>
            </a:xfrm>
            <a:custGeom>
              <a:rect b="b" l="l" r="r" t="t"/>
              <a:pathLst>
                <a:path extrusionOk="0" h="15901" w="16019">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a:off x="7059750" y="3098975"/>
              <a:ext cx="28900" cy="52275"/>
            </a:xfrm>
            <a:custGeom>
              <a:rect b="b" l="l" r="r" t="t"/>
              <a:pathLst>
                <a:path extrusionOk="0" h="2091" w="1156">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p:nvPr/>
          </p:nvSpPr>
          <p:spPr>
            <a:xfrm>
              <a:off x="7124350" y="3125100"/>
              <a:ext cx="35250" cy="50700"/>
            </a:xfrm>
            <a:custGeom>
              <a:rect b="b" l="l" r="r" t="t"/>
              <a:pathLst>
                <a:path extrusionOk="0" h="2028" w="141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7223000" y="3136375"/>
              <a:ext cx="20550" cy="51350"/>
            </a:xfrm>
            <a:custGeom>
              <a:rect b="b" l="l" r="r" t="t"/>
              <a:pathLst>
                <a:path extrusionOk="0" h="2054" w="822">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8"/>
            <p:cNvSpPr/>
            <p:nvPr/>
          </p:nvSpPr>
          <p:spPr>
            <a:xfrm>
              <a:off x="7287525" y="3108050"/>
              <a:ext cx="40625" cy="50550"/>
            </a:xfrm>
            <a:custGeom>
              <a:rect b="b" l="l" r="r" t="t"/>
              <a:pathLst>
                <a:path extrusionOk="0" h="2022" w="1625">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7321300" y="3050775"/>
              <a:ext cx="49725" cy="34675"/>
            </a:xfrm>
            <a:custGeom>
              <a:rect b="b" l="l" r="r" t="t"/>
              <a:pathLst>
                <a:path extrusionOk="0" h="1387" w="1989">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7328025" y="2970225"/>
              <a:ext cx="52200" cy="18150"/>
            </a:xfrm>
            <a:custGeom>
              <a:rect b="b" l="l" r="r" t="t"/>
              <a:pathLst>
                <a:path extrusionOk="0" h="726" w="2088">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7288850" y="2879900"/>
              <a:ext cx="53875" cy="34500"/>
            </a:xfrm>
            <a:custGeom>
              <a:rect b="b" l="l" r="r" t="t"/>
              <a:pathLst>
                <a:path extrusionOk="0" h="1380" w="2155">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a:off x="7233450" y="2828150"/>
              <a:ext cx="40175" cy="46825"/>
            </a:xfrm>
            <a:custGeom>
              <a:rect b="b" l="l" r="r" t="t"/>
              <a:pathLst>
                <a:path extrusionOk="0" h="1873" w="1607">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7158675" y="2797200"/>
              <a:ext cx="30475" cy="51500"/>
            </a:xfrm>
            <a:custGeom>
              <a:rect b="b" l="l" r="r" t="t"/>
              <a:pathLst>
                <a:path extrusionOk="0" h="2060" w="1219">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6971650" y="3048425"/>
              <a:ext cx="64925" cy="77500"/>
            </a:xfrm>
            <a:custGeom>
              <a:rect b="b" l="l" r="r" t="t"/>
              <a:pathLst>
                <a:path extrusionOk="0" h="3100" w="2597">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6923425" y="3011375"/>
              <a:ext cx="90950" cy="102225"/>
            </a:xfrm>
            <a:custGeom>
              <a:rect b="b" l="l" r="r" t="t"/>
              <a:pathLst>
                <a:path extrusionOk="0" h="4089" w="3638">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6913125" y="3009950"/>
              <a:ext cx="71875" cy="95800"/>
            </a:xfrm>
            <a:custGeom>
              <a:rect b="b" l="l" r="r" t="t"/>
              <a:pathLst>
                <a:path extrusionOk="0" h="3832" w="2875">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6917000" y="3019900"/>
              <a:ext cx="51025" cy="72075"/>
            </a:xfrm>
            <a:custGeom>
              <a:rect b="b" l="l" r="r" t="t"/>
              <a:pathLst>
                <a:path extrusionOk="0" h="2883" w="2041">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6928275" y="3024675"/>
              <a:ext cx="43925" cy="67275"/>
            </a:xfrm>
            <a:custGeom>
              <a:rect b="b" l="l" r="r" t="t"/>
              <a:pathLst>
                <a:path extrusionOk="0" h="2691" w="1757">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a:off x="6890000" y="3015350"/>
              <a:ext cx="84100" cy="43000"/>
            </a:xfrm>
            <a:custGeom>
              <a:rect b="b" l="l" r="r" t="t"/>
              <a:pathLst>
                <a:path extrusionOk="0" h="1720" w="3364">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p:nvPr/>
          </p:nvSpPr>
          <p:spPr>
            <a:xfrm>
              <a:off x="6897800" y="2988950"/>
              <a:ext cx="83900" cy="47800"/>
            </a:xfrm>
            <a:custGeom>
              <a:rect b="b" l="l" r="r" t="t"/>
              <a:pathLst>
                <a:path extrusionOk="0" h="1912" w="3356">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8"/>
            <p:cNvSpPr/>
            <p:nvPr/>
          </p:nvSpPr>
          <p:spPr>
            <a:xfrm>
              <a:off x="6884925" y="3051625"/>
              <a:ext cx="76150" cy="47575"/>
            </a:xfrm>
            <a:custGeom>
              <a:rect b="b" l="l" r="r" t="t"/>
              <a:pathLst>
                <a:path extrusionOk="0" h="1903" w="3046">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a:off x="7010825" y="2790225"/>
              <a:ext cx="370525" cy="397525"/>
            </a:xfrm>
            <a:custGeom>
              <a:rect b="b" l="l" r="r" t="t"/>
              <a:pathLst>
                <a:path extrusionOk="0" h="15901" w="14821">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nvSpPr>
        <p:spPr>
          <a:xfrm>
            <a:off x="583800" y="2134425"/>
            <a:ext cx="4652400" cy="6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Guiyao Tie, Zeli Zhao, Dingjie Song, Fuyang Wei, Rong Zhou, Yurou Dai, Wen Yin, Zhejian Yang, Jiangyue Yan, Yao Su, Zhenhan Dai, Yifeng Xie, Yihan Cao, Lichao Sun, Pan Zhou, Lifang He, Hechang Chen, Yu Zhang, Qingsong Wen, Tianming Liu, Neil Zhenqiang Gong, Jiliang Tang, Caiming Xiong, Heng Ji, Philip S. Yu, Jianfeng Gao </a:t>
            </a:r>
            <a:endParaRPr sz="1200">
              <a:solidFill>
                <a:schemeClr val="dk1"/>
              </a:solidFill>
              <a:latin typeface="Golos Text"/>
              <a:ea typeface="Golos Text"/>
              <a:cs typeface="Golos Text"/>
              <a:sym typeface="Golos Text"/>
            </a:endParaRPr>
          </a:p>
        </p:txBody>
      </p:sp>
      <p:sp>
        <p:nvSpPr>
          <p:cNvPr id="174" name="Google Shape;174;p18"/>
          <p:cNvSpPr txBox="1"/>
          <p:nvPr/>
        </p:nvSpPr>
        <p:spPr>
          <a:xfrm>
            <a:off x="695700" y="4044175"/>
            <a:ext cx="4428600" cy="5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Golos Text"/>
                <a:ea typeface="Golos Text"/>
                <a:cs typeface="Golos Text"/>
                <a:sym typeface="Golos Text"/>
              </a:rPr>
              <a:t>Presented by: Nikhil Khanchandani</a:t>
            </a:r>
            <a:endParaRPr sz="1500">
              <a:solidFill>
                <a:schemeClr val="dk1"/>
              </a:solidFill>
              <a:latin typeface="Golos Text"/>
              <a:ea typeface="Golos Text"/>
              <a:cs typeface="Golos Text"/>
              <a:sym typeface="Golos Tex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700"/>
              <a:t>Post-Training Taxonomy</a:t>
            </a:r>
            <a:endParaRPr sz="4700"/>
          </a:p>
          <a:p>
            <a:pPr indent="0" lvl="0" marL="0" rtl="0" algn="l">
              <a:spcBef>
                <a:spcPts val="0"/>
              </a:spcBef>
              <a:spcAft>
                <a:spcPts val="0"/>
              </a:spcAft>
              <a:buNone/>
            </a:pPr>
            <a:r>
              <a:t/>
            </a:r>
            <a:endParaRPr/>
          </a:p>
        </p:txBody>
      </p:sp>
      <p:sp>
        <p:nvSpPr>
          <p:cNvPr id="423" name="Google Shape;423;p27"/>
          <p:cNvSpPr txBox="1"/>
          <p:nvPr>
            <p:ph idx="1" type="body"/>
          </p:nvPr>
        </p:nvSpPr>
        <p:spPr>
          <a:xfrm>
            <a:off x="522875" y="1507425"/>
            <a:ext cx="4773900" cy="3366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42424"/>
              </a:buClr>
              <a:buSzPts val="1600"/>
              <a:buChar char="●"/>
            </a:pPr>
            <a:r>
              <a:rPr lang="en" sz="1600">
                <a:solidFill>
                  <a:srgbClr val="242424"/>
                </a:solidFill>
              </a:rPr>
              <a:t>Four major areas:</a:t>
            </a:r>
            <a:endParaRPr sz="1600">
              <a:solidFill>
                <a:srgbClr val="242424"/>
              </a:solidFill>
            </a:endParaRPr>
          </a:p>
          <a:p>
            <a:pPr indent="-330200" lvl="1" marL="914400" rtl="0" algn="l">
              <a:spcBef>
                <a:spcPts val="0"/>
              </a:spcBef>
              <a:spcAft>
                <a:spcPts val="0"/>
              </a:spcAft>
              <a:buClr>
                <a:srgbClr val="242424"/>
              </a:buClr>
              <a:buSzPts val="1600"/>
              <a:buChar char="○"/>
            </a:pPr>
            <a:r>
              <a:rPr lang="en" sz="1600">
                <a:solidFill>
                  <a:srgbClr val="242424"/>
                </a:solidFill>
              </a:rPr>
              <a:t>Supervised Fine-Tuning (SFT)</a:t>
            </a:r>
            <a:endParaRPr sz="1600">
              <a:solidFill>
                <a:srgbClr val="242424"/>
              </a:solidFill>
            </a:endParaRPr>
          </a:p>
          <a:p>
            <a:pPr indent="-330200" lvl="1" marL="914400" rtl="0" algn="l">
              <a:spcBef>
                <a:spcPts val="0"/>
              </a:spcBef>
              <a:spcAft>
                <a:spcPts val="0"/>
              </a:spcAft>
              <a:buClr>
                <a:srgbClr val="242424"/>
              </a:buClr>
              <a:buSzPts val="1600"/>
              <a:buChar char="○"/>
            </a:pPr>
            <a:r>
              <a:rPr lang="en" sz="1600">
                <a:solidFill>
                  <a:srgbClr val="242424"/>
                </a:solidFill>
              </a:rPr>
              <a:t>Preference Optimization</a:t>
            </a:r>
            <a:endParaRPr sz="1600">
              <a:solidFill>
                <a:srgbClr val="242424"/>
              </a:solidFill>
            </a:endParaRPr>
          </a:p>
          <a:p>
            <a:pPr indent="-330200" lvl="1" marL="914400" rtl="0" algn="l">
              <a:spcBef>
                <a:spcPts val="0"/>
              </a:spcBef>
              <a:spcAft>
                <a:spcPts val="0"/>
              </a:spcAft>
              <a:buClr>
                <a:srgbClr val="242424"/>
              </a:buClr>
              <a:buSzPts val="1600"/>
              <a:buChar char="○"/>
            </a:pPr>
            <a:r>
              <a:rPr lang="en" sz="1600">
                <a:solidFill>
                  <a:srgbClr val="242424"/>
                </a:solidFill>
              </a:rPr>
              <a:t>Reinforcement Learning </a:t>
            </a:r>
            <a:endParaRPr sz="1600">
              <a:solidFill>
                <a:srgbClr val="242424"/>
              </a:solidFill>
            </a:endParaRPr>
          </a:p>
          <a:p>
            <a:pPr indent="-330200" lvl="1" marL="914400" rtl="0" algn="l">
              <a:spcBef>
                <a:spcPts val="0"/>
              </a:spcBef>
              <a:spcAft>
                <a:spcPts val="0"/>
              </a:spcAft>
              <a:buClr>
                <a:srgbClr val="242424"/>
              </a:buClr>
              <a:buSzPts val="1600"/>
              <a:buChar char="○"/>
            </a:pPr>
            <a:r>
              <a:rPr lang="en" sz="1600">
                <a:solidFill>
                  <a:srgbClr val="242424"/>
                </a:solidFill>
              </a:rPr>
              <a:t>Reasoning-focused methods</a:t>
            </a:r>
            <a:endParaRPr sz="1600">
              <a:solidFill>
                <a:srgbClr val="242424"/>
              </a:solidFill>
            </a:endParaRPr>
          </a:p>
          <a:p>
            <a:pPr indent="-330200" lvl="1" marL="914400" rtl="0" algn="l">
              <a:spcBef>
                <a:spcPts val="0"/>
              </a:spcBef>
              <a:spcAft>
                <a:spcPts val="0"/>
              </a:spcAft>
              <a:buClr>
                <a:srgbClr val="242424"/>
              </a:buClr>
              <a:buSzPts val="1600"/>
              <a:buChar char="○"/>
            </a:pPr>
            <a:r>
              <a:rPr lang="en" sz="1600">
                <a:solidFill>
                  <a:srgbClr val="242424"/>
                </a:solidFill>
              </a:rPr>
              <a:t>Efficiency improvements</a:t>
            </a:r>
            <a:endParaRPr sz="1600">
              <a:solidFill>
                <a:srgbClr val="242424"/>
              </a:solidFill>
            </a:endParaRPr>
          </a:p>
          <a:p>
            <a:pPr indent="-330200" lvl="0" marL="457200" rtl="0" algn="l">
              <a:spcBef>
                <a:spcPts val="0"/>
              </a:spcBef>
              <a:spcAft>
                <a:spcPts val="0"/>
              </a:spcAft>
              <a:buClr>
                <a:srgbClr val="242424"/>
              </a:buClr>
              <a:buSzPts val="1600"/>
              <a:buChar char="●"/>
            </a:pPr>
            <a:r>
              <a:rPr lang="en" sz="1600">
                <a:solidFill>
                  <a:srgbClr val="242424"/>
                </a:solidFill>
              </a:rPr>
              <a:t>All modern models use a combination of these</a:t>
            </a:r>
            <a:endParaRPr sz="1600">
              <a:solidFill>
                <a:srgbClr val="242424"/>
              </a:solidFill>
            </a:endParaRPr>
          </a:p>
        </p:txBody>
      </p:sp>
      <p:pic>
        <p:nvPicPr>
          <p:cNvPr id="424" name="Google Shape;424;p27"/>
          <p:cNvPicPr preferRelativeResize="0"/>
          <p:nvPr/>
        </p:nvPicPr>
        <p:blipFill>
          <a:blip r:embed="rId3">
            <a:alphaModFix/>
          </a:blip>
          <a:stretch>
            <a:fillRect/>
          </a:stretch>
        </p:blipFill>
        <p:spPr>
          <a:xfrm>
            <a:off x="5107323" y="1160050"/>
            <a:ext cx="4200250" cy="2823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8"/>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Fine-Tuning</a:t>
            </a:r>
            <a:endParaRPr/>
          </a:p>
        </p:txBody>
      </p:sp>
      <p:sp>
        <p:nvSpPr>
          <p:cNvPr id="430" name="Google Shape;430;p28"/>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431" name="Google Shape;431;p28"/>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9"/>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Fine-Tuning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7" name="Google Shape;437;p29"/>
          <p:cNvSpPr txBox="1"/>
          <p:nvPr>
            <p:ph idx="1" type="body"/>
          </p:nvPr>
        </p:nvSpPr>
        <p:spPr>
          <a:xfrm>
            <a:off x="611225" y="1326900"/>
            <a:ext cx="6202800" cy="269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Trains model on instruction data</a:t>
            </a:r>
            <a:endParaRPr sz="1600"/>
          </a:p>
          <a:p>
            <a:pPr indent="-330200" lvl="0" marL="457200" rtl="0" algn="l">
              <a:spcBef>
                <a:spcPts val="0"/>
              </a:spcBef>
              <a:spcAft>
                <a:spcPts val="0"/>
              </a:spcAft>
              <a:buSzPts val="1600"/>
              <a:buChar char="●"/>
            </a:pPr>
            <a:r>
              <a:rPr lang="en" sz="1600"/>
              <a:t>Helps with formatting, following prompts</a:t>
            </a:r>
            <a:endParaRPr sz="1600"/>
          </a:p>
          <a:p>
            <a:pPr indent="-330200" lvl="0" marL="457200" rtl="0" algn="l">
              <a:spcBef>
                <a:spcPts val="0"/>
              </a:spcBef>
              <a:spcAft>
                <a:spcPts val="0"/>
              </a:spcAft>
              <a:buSzPts val="1600"/>
              <a:buChar char="●"/>
            </a:pPr>
            <a:r>
              <a:rPr lang="en" sz="1600"/>
              <a:t>Basic alignment step</a:t>
            </a:r>
            <a:endParaRPr sz="1600"/>
          </a:p>
          <a:p>
            <a:pPr indent="-330200" lvl="0" marL="457200" rtl="0" algn="l">
              <a:spcBef>
                <a:spcPts val="0"/>
              </a:spcBef>
              <a:spcAft>
                <a:spcPts val="0"/>
              </a:spcAft>
              <a:buSzPts val="1600"/>
              <a:buChar char="●"/>
            </a:pPr>
            <a:r>
              <a:rPr lang="en" sz="1600"/>
              <a:t>Foundation of most post-trained LLMs</a:t>
            </a:r>
            <a:endParaRPr sz="1600"/>
          </a:p>
          <a:p>
            <a:pPr indent="0" lvl="0" marL="0" rtl="0" algn="l">
              <a:spcBef>
                <a:spcPts val="1000"/>
              </a:spcBef>
              <a:spcAft>
                <a:spcPts val="1000"/>
              </a:spcAft>
              <a:buNone/>
            </a:pPr>
            <a:r>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0"/>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Preference Optimization</a:t>
            </a:r>
            <a:endParaRPr/>
          </a:p>
        </p:txBody>
      </p:sp>
      <p:sp>
        <p:nvSpPr>
          <p:cNvPr id="443" name="Google Shape;443;p30"/>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444" name="Google Shape;444;p30"/>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1"/>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Preference Optimization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0" name="Google Shape;450;p31"/>
          <p:cNvSpPr txBox="1"/>
          <p:nvPr>
            <p:ph idx="1" type="body"/>
          </p:nvPr>
        </p:nvSpPr>
        <p:spPr>
          <a:xfrm>
            <a:off x="715100" y="1161600"/>
            <a:ext cx="5238300" cy="4565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Teaches model to choose better answers</a:t>
            </a:r>
            <a:endParaRPr sz="1700"/>
          </a:p>
          <a:p>
            <a:pPr indent="-336550" lvl="0" marL="457200" rtl="0" algn="l">
              <a:spcBef>
                <a:spcPts val="0"/>
              </a:spcBef>
              <a:spcAft>
                <a:spcPts val="0"/>
              </a:spcAft>
              <a:buSzPts val="1700"/>
              <a:buChar char="●"/>
            </a:pPr>
            <a:r>
              <a:rPr lang="en" sz="1700"/>
              <a:t>Direct Preference Optimization (DPO) is most common</a:t>
            </a:r>
            <a:endParaRPr sz="1700"/>
          </a:p>
          <a:p>
            <a:pPr indent="-336550" lvl="0" marL="457200" rtl="0" algn="l">
              <a:spcBef>
                <a:spcPts val="0"/>
              </a:spcBef>
              <a:spcAft>
                <a:spcPts val="0"/>
              </a:spcAft>
              <a:buSzPts val="1700"/>
              <a:buChar char="●"/>
            </a:pPr>
            <a:r>
              <a:rPr lang="en" sz="1700"/>
              <a:t>Simpler than RLHF</a:t>
            </a:r>
            <a:endParaRPr sz="1700"/>
          </a:p>
          <a:p>
            <a:pPr indent="-336550" lvl="0" marL="457200" rtl="0" algn="l">
              <a:spcBef>
                <a:spcPts val="0"/>
              </a:spcBef>
              <a:spcAft>
                <a:spcPts val="0"/>
              </a:spcAft>
              <a:buSzPts val="1700"/>
              <a:buChar char="●"/>
            </a:pPr>
            <a:r>
              <a:rPr lang="en" sz="1700"/>
              <a:t>Improves tone, helpfulness, and reasoning</a:t>
            </a:r>
            <a:endParaRPr sz="1700"/>
          </a:p>
          <a:p>
            <a:pPr indent="0" lvl="0" marL="0" rtl="0" algn="l">
              <a:spcBef>
                <a:spcPts val="1000"/>
              </a:spcBef>
              <a:spcAft>
                <a:spcPts val="1000"/>
              </a:spcAft>
              <a:buNone/>
            </a:pPr>
            <a:r>
              <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2"/>
          <p:cNvSpPr txBox="1"/>
          <p:nvPr>
            <p:ph type="title"/>
          </p:nvPr>
        </p:nvSpPr>
        <p:spPr>
          <a:xfrm>
            <a:off x="715100" y="1925850"/>
            <a:ext cx="80178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RLHF (Reinforcement Learning with Human Feedback)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6" name="Google Shape;456;p32"/>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cxnSp>
        <p:nvCxnSpPr>
          <p:cNvPr id="457" name="Google Shape;457;p32"/>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3"/>
          <p:cNvSpPr txBox="1"/>
          <p:nvPr>
            <p:ph type="title"/>
          </p:nvPr>
        </p:nvSpPr>
        <p:spPr>
          <a:xfrm>
            <a:off x="715100" y="535000"/>
            <a:ext cx="81678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RLHF (Reinforcement Learning with Human Feedback)</a:t>
            </a:r>
            <a:endParaRPr/>
          </a:p>
        </p:txBody>
      </p:sp>
      <p:sp>
        <p:nvSpPr>
          <p:cNvPr id="463" name="Google Shape;463;p33"/>
          <p:cNvSpPr txBox="1"/>
          <p:nvPr>
            <p:ph idx="1" type="body"/>
          </p:nvPr>
        </p:nvSpPr>
        <p:spPr>
          <a:xfrm>
            <a:off x="426325" y="1748125"/>
            <a:ext cx="4357500" cy="286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Used less heavily now</a:t>
            </a:r>
            <a:endParaRPr sz="1700"/>
          </a:p>
          <a:p>
            <a:pPr indent="-336550" lvl="0" marL="457200" rtl="0" algn="l">
              <a:spcBef>
                <a:spcPts val="0"/>
              </a:spcBef>
              <a:spcAft>
                <a:spcPts val="0"/>
              </a:spcAft>
              <a:buSzPts val="1700"/>
              <a:buChar char="●"/>
            </a:pPr>
            <a:r>
              <a:rPr lang="en" sz="1700"/>
              <a:t>Good for safety and long responses</a:t>
            </a:r>
            <a:endParaRPr sz="1700"/>
          </a:p>
          <a:p>
            <a:pPr indent="-336550" lvl="0" marL="457200" rtl="0" algn="l">
              <a:spcBef>
                <a:spcPts val="0"/>
              </a:spcBef>
              <a:spcAft>
                <a:spcPts val="0"/>
              </a:spcAft>
              <a:buSzPts val="1700"/>
              <a:buChar char="●"/>
            </a:pPr>
            <a:r>
              <a:rPr lang="en" sz="1700"/>
              <a:t>More expensive and complex</a:t>
            </a:r>
            <a:endParaRPr sz="1700"/>
          </a:p>
          <a:p>
            <a:pPr indent="-336550" lvl="0" marL="457200" rtl="0" algn="l">
              <a:spcBef>
                <a:spcPts val="0"/>
              </a:spcBef>
              <a:spcAft>
                <a:spcPts val="0"/>
              </a:spcAft>
              <a:buSzPts val="1700"/>
              <a:buChar char="●"/>
            </a:pPr>
            <a:r>
              <a:rPr lang="en" sz="1700"/>
              <a:t>Often used as a polishing step</a:t>
            </a:r>
            <a:endParaRPr sz="1700"/>
          </a:p>
          <a:p>
            <a:pPr indent="0" lvl="0" marL="0" rtl="0" algn="l">
              <a:spcBef>
                <a:spcPts val="1000"/>
              </a:spcBef>
              <a:spcAft>
                <a:spcPts val="1000"/>
              </a:spcAft>
              <a:buNone/>
            </a:pPr>
            <a:r>
              <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4"/>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Reasoning Techniques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9" name="Google Shape;469;p34"/>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cxnSp>
        <p:nvCxnSpPr>
          <p:cNvPr id="470" name="Google Shape;470;p34"/>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Reasoning Techniques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6" name="Google Shape;476;p35"/>
          <p:cNvSpPr txBox="1"/>
          <p:nvPr>
            <p:ph idx="1" type="body"/>
          </p:nvPr>
        </p:nvSpPr>
        <p:spPr>
          <a:xfrm>
            <a:off x="408375" y="1464875"/>
            <a:ext cx="4736100" cy="336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Chain-of-Thought (step-by-step answers)</a:t>
            </a:r>
            <a:endParaRPr sz="1700"/>
          </a:p>
          <a:p>
            <a:pPr indent="-336550" lvl="0" marL="457200" rtl="0" algn="l">
              <a:spcBef>
                <a:spcPts val="0"/>
              </a:spcBef>
              <a:spcAft>
                <a:spcPts val="0"/>
              </a:spcAft>
              <a:buSzPts val="1700"/>
              <a:buChar char="●"/>
            </a:pPr>
            <a:r>
              <a:rPr lang="en" sz="1700"/>
              <a:t>Self-Consistency (sample multiple solutions)</a:t>
            </a:r>
            <a:endParaRPr sz="1700"/>
          </a:p>
          <a:p>
            <a:pPr indent="-336550" lvl="0" marL="457200" rtl="0" algn="l">
              <a:spcBef>
                <a:spcPts val="0"/>
              </a:spcBef>
              <a:spcAft>
                <a:spcPts val="0"/>
              </a:spcAft>
              <a:buSzPts val="1700"/>
              <a:buChar char="●"/>
            </a:pPr>
            <a:r>
              <a:rPr lang="en" sz="1700"/>
              <a:t>Reflection / self-correction</a:t>
            </a:r>
            <a:endParaRPr sz="1700"/>
          </a:p>
          <a:p>
            <a:pPr indent="-336550" lvl="0" marL="457200" rtl="0" algn="l">
              <a:spcBef>
                <a:spcPts val="0"/>
              </a:spcBef>
              <a:spcAft>
                <a:spcPts val="0"/>
              </a:spcAft>
              <a:buSzPts val="1700"/>
              <a:buChar char="●"/>
            </a:pPr>
            <a:r>
              <a:rPr lang="en" sz="1700"/>
              <a:t>Structured reasoning (trees, graphs, planning)</a:t>
            </a:r>
            <a:endParaRPr sz="1700"/>
          </a:p>
          <a:p>
            <a:pPr indent="-336550" lvl="0" marL="457200" rtl="0" algn="l">
              <a:spcBef>
                <a:spcPts val="0"/>
              </a:spcBef>
              <a:spcAft>
                <a:spcPts val="0"/>
              </a:spcAft>
              <a:buSzPts val="1700"/>
              <a:buChar char="●"/>
            </a:pPr>
            <a:r>
              <a:rPr lang="en" sz="1700"/>
              <a:t>Helps with math, logic, multi-step questions</a:t>
            </a:r>
            <a:endParaRPr sz="1700"/>
          </a:p>
          <a:p>
            <a:pPr indent="0" lvl="0" marL="0" rtl="0" algn="l">
              <a:spcBef>
                <a:spcPts val="1000"/>
              </a:spcBef>
              <a:spcAft>
                <a:spcPts val="0"/>
              </a:spcAft>
              <a:buNone/>
            </a:pPr>
            <a:r>
              <a:t/>
            </a:r>
            <a:endParaRPr sz="1700"/>
          </a:p>
          <a:p>
            <a:pPr indent="0" lvl="0" marL="0" rtl="0" algn="l">
              <a:spcBef>
                <a:spcPts val="1000"/>
              </a:spcBef>
              <a:spcAft>
                <a:spcPts val="1000"/>
              </a:spcAft>
              <a:buNone/>
            </a:pPr>
            <a:r>
              <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6"/>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Agents &amp; Tool Use</a:t>
            </a:r>
            <a:endParaRPr/>
          </a:p>
        </p:txBody>
      </p:sp>
      <p:sp>
        <p:nvSpPr>
          <p:cNvPr id="482" name="Google Shape;482;p36"/>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cxnSp>
        <p:nvCxnSpPr>
          <p:cNvPr id="483" name="Google Shape;483;p36"/>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715100" y="15472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80" name="Google Shape;180;p19"/>
          <p:cNvSpPr txBox="1"/>
          <p:nvPr>
            <p:ph idx="1" type="subTitle"/>
          </p:nvPr>
        </p:nvSpPr>
        <p:spPr>
          <a:xfrm>
            <a:off x="2050814" y="15472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81" name="Google Shape;181;p19"/>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182" name="Google Shape;182;p19"/>
          <p:cNvCxnSpPr/>
          <p:nvPr/>
        </p:nvCxnSpPr>
        <p:spPr>
          <a:xfrm>
            <a:off x="1259000" y="1788550"/>
            <a:ext cx="552600" cy="0"/>
          </a:xfrm>
          <a:prstGeom prst="straightConnector1">
            <a:avLst/>
          </a:prstGeom>
          <a:noFill/>
          <a:ln cap="flat" cmpd="sng" w="19050">
            <a:solidFill>
              <a:schemeClr val="dk1"/>
            </a:solidFill>
            <a:prstDash val="solid"/>
            <a:round/>
            <a:headEnd len="med" w="med" type="none"/>
            <a:tailEnd len="med" w="med" type="stealth"/>
          </a:ln>
        </p:spPr>
      </p:cxnSp>
      <p:sp>
        <p:nvSpPr>
          <p:cNvPr id="183" name="Google Shape;183;p19"/>
          <p:cNvSpPr txBox="1"/>
          <p:nvPr>
            <p:ph idx="3" type="title"/>
          </p:nvPr>
        </p:nvSpPr>
        <p:spPr>
          <a:xfrm>
            <a:off x="715100" y="22249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84" name="Google Shape;184;p19"/>
          <p:cNvSpPr txBox="1"/>
          <p:nvPr>
            <p:ph idx="4" type="subTitle"/>
          </p:nvPr>
        </p:nvSpPr>
        <p:spPr>
          <a:xfrm>
            <a:off x="2050814" y="22249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Post-Training Matters</a:t>
            </a:r>
            <a:endParaRPr/>
          </a:p>
        </p:txBody>
      </p:sp>
      <p:sp>
        <p:nvSpPr>
          <p:cNvPr id="185" name="Google Shape;185;p19"/>
          <p:cNvSpPr txBox="1"/>
          <p:nvPr>
            <p:ph idx="5" type="title"/>
          </p:nvPr>
        </p:nvSpPr>
        <p:spPr>
          <a:xfrm>
            <a:off x="715100" y="29026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86" name="Google Shape;186;p19"/>
          <p:cNvSpPr txBox="1"/>
          <p:nvPr>
            <p:ph idx="6" type="subTitle"/>
          </p:nvPr>
        </p:nvSpPr>
        <p:spPr>
          <a:xfrm>
            <a:off x="2050814" y="29026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Post-Training Taxonomy</a:t>
            </a:r>
            <a:endParaRPr/>
          </a:p>
        </p:txBody>
      </p:sp>
      <p:sp>
        <p:nvSpPr>
          <p:cNvPr id="187" name="Google Shape;187;p19"/>
          <p:cNvSpPr txBox="1"/>
          <p:nvPr>
            <p:ph idx="7" type="title"/>
          </p:nvPr>
        </p:nvSpPr>
        <p:spPr>
          <a:xfrm>
            <a:off x="715100" y="35803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88" name="Google Shape;188;p19"/>
          <p:cNvSpPr txBox="1"/>
          <p:nvPr>
            <p:ph idx="8" type="subTitle"/>
          </p:nvPr>
        </p:nvSpPr>
        <p:spPr>
          <a:xfrm>
            <a:off x="2050814" y="37327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Supervised Fine-Tuning</a:t>
            </a:r>
            <a:endParaRPr/>
          </a:p>
          <a:p>
            <a:pPr indent="0" lvl="0" marL="0" rtl="0" algn="l">
              <a:spcBef>
                <a:spcPts val="0"/>
              </a:spcBef>
              <a:spcAft>
                <a:spcPts val="0"/>
              </a:spcAft>
              <a:buNone/>
            </a:pPr>
            <a:r>
              <a:t/>
            </a:r>
            <a:endParaRPr/>
          </a:p>
        </p:txBody>
      </p:sp>
      <p:cxnSp>
        <p:nvCxnSpPr>
          <p:cNvPr id="189" name="Google Shape;189;p19"/>
          <p:cNvCxnSpPr/>
          <p:nvPr/>
        </p:nvCxnSpPr>
        <p:spPr>
          <a:xfrm>
            <a:off x="1259000" y="24660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90" name="Google Shape;190;p19"/>
          <p:cNvCxnSpPr/>
          <p:nvPr/>
        </p:nvCxnSpPr>
        <p:spPr>
          <a:xfrm>
            <a:off x="1259000" y="31435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191" name="Google Shape;191;p19"/>
          <p:cNvCxnSpPr/>
          <p:nvPr/>
        </p:nvCxnSpPr>
        <p:spPr>
          <a:xfrm>
            <a:off x="1259000" y="38210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7"/>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Agents &amp; Tool Use</a:t>
            </a:r>
            <a:endParaRPr/>
          </a:p>
        </p:txBody>
      </p:sp>
      <p:sp>
        <p:nvSpPr>
          <p:cNvPr id="489" name="Google Shape;489;p37"/>
          <p:cNvSpPr txBox="1"/>
          <p:nvPr>
            <p:ph idx="1" type="body"/>
          </p:nvPr>
        </p:nvSpPr>
        <p:spPr>
          <a:xfrm>
            <a:off x="408375" y="1464875"/>
            <a:ext cx="4365600" cy="336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Post-training enables tool use</a:t>
            </a:r>
            <a:endParaRPr sz="1700"/>
          </a:p>
          <a:p>
            <a:pPr indent="-336550" lvl="0" marL="457200" rtl="0" algn="l">
              <a:spcBef>
                <a:spcPts val="0"/>
              </a:spcBef>
              <a:spcAft>
                <a:spcPts val="0"/>
              </a:spcAft>
              <a:buSzPts val="1700"/>
              <a:buChar char="●"/>
            </a:pPr>
            <a:r>
              <a:rPr lang="en" sz="1700"/>
              <a:t>Examples:</a:t>
            </a:r>
            <a:endParaRPr sz="1700"/>
          </a:p>
          <a:p>
            <a:pPr indent="-336550" lvl="1" marL="914400" rtl="0" algn="l">
              <a:spcBef>
                <a:spcPts val="0"/>
              </a:spcBef>
              <a:spcAft>
                <a:spcPts val="0"/>
              </a:spcAft>
              <a:buSzPts val="1700"/>
              <a:buChar char="○"/>
            </a:pPr>
            <a:r>
              <a:rPr lang="en" sz="1700"/>
              <a:t>web search</a:t>
            </a:r>
            <a:endParaRPr sz="1700"/>
          </a:p>
          <a:p>
            <a:pPr indent="-336550" lvl="1" marL="914400" rtl="0" algn="l">
              <a:spcBef>
                <a:spcPts val="0"/>
              </a:spcBef>
              <a:spcAft>
                <a:spcPts val="0"/>
              </a:spcAft>
              <a:buSzPts val="1700"/>
              <a:buChar char="○"/>
            </a:pPr>
            <a:r>
              <a:rPr lang="en" sz="1700"/>
              <a:t>calculators</a:t>
            </a:r>
            <a:endParaRPr sz="1700"/>
          </a:p>
          <a:p>
            <a:pPr indent="-336550" lvl="1" marL="914400" rtl="0" algn="l">
              <a:spcBef>
                <a:spcPts val="0"/>
              </a:spcBef>
              <a:spcAft>
                <a:spcPts val="0"/>
              </a:spcAft>
              <a:buSzPts val="1700"/>
              <a:buChar char="○"/>
            </a:pPr>
            <a:r>
              <a:rPr lang="en" sz="1700"/>
              <a:t>code execution</a:t>
            </a:r>
            <a:endParaRPr sz="1700"/>
          </a:p>
          <a:p>
            <a:pPr indent="-336550" lvl="1" marL="914400" rtl="0" algn="l">
              <a:spcBef>
                <a:spcPts val="0"/>
              </a:spcBef>
              <a:spcAft>
                <a:spcPts val="0"/>
              </a:spcAft>
              <a:buSzPts val="1700"/>
              <a:buChar char="○"/>
            </a:pPr>
            <a:r>
              <a:rPr lang="en" sz="1700"/>
              <a:t>RAG / retrieval</a:t>
            </a:r>
            <a:endParaRPr sz="1700"/>
          </a:p>
          <a:p>
            <a:pPr indent="-336550" lvl="0" marL="457200" rtl="0" algn="l">
              <a:spcBef>
                <a:spcPts val="0"/>
              </a:spcBef>
              <a:spcAft>
                <a:spcPts val="0"/>
              </a:spcAft>
              <a:buSzPts val="1700"/>
              <a:buChar char="●"/>
            </a:pPr>
            <a:r>
              <a:rPr lang="en" sz="1700"/>
              <a:t>Planning patterns: ReAct, Plan-Execute</a:t>
            </a:r>
            <a:endParaRPr sz="1700"/>
          </a:p>
          <a:p>
            <a:pPr indent="-336550" lvl="0" marL="457200" rtl="0" algn="l">
              <a:spcBef>
                <a:spcPts val="0"/>
              </a:spcBef>
              <a:spcAft>
                <a:spcPts val="0"/>
              </a:spcAft>
              <a:buSzPts val="1700"/>
              <a:buChar char="●"/>
            </a:pPr>
            <a:r>
              <a:rPr lang="en" sz="1700"/>
              <a:t>Memory systems help with long tasks</a:t>
            </a:r>
            <a:endParaRPr sz="1700"/>
          </a:p>
          <a:p>
            <a:pPr indent="0" lvl="0" marL="0" rtl="0" algn="l">
              <a:spcBef>
                <a:spcPts val="1000"/>
              </a:spcBef>
              <a:spcAft>
                <a:spcPts val="1000"/>
              </a:spcAft>
              <a:buNone/>
            </a:pPr>
            <a:r>
              <a:t/>
            </a:r>
            <a:endParaRPr sz="1700"/>
          </a:p>
        </p:txBody>
      </p:sp>
      <p:pic>
        <p:nvPicPr>
          <p:cNvPr id="490" name="Google Shape;490;p37"/>
          <p:cNvPicPr preferRelativeResize="0"/>
          <p:nvPr/>
        </p:nvPicPr>
        <p:blipFill>
          <a:blip r:embed="rId3">
            <a:alphaModFix/>
          </a:blip>
          <a:stretch>
            <a:fillRect/>
          </a:stretch>
        </p:blipFill>
        <p:spPr>
          <a:xfrm>
            <a:off x="5158500" y="1147025"/>
            <a:ext cx="3596301" cy="3596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8"/>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Evaluation</a:t>
            </a:r>
            <a:endParaRPr/>
          </a:p>
        </p:txBody>
      </p:sp>
      <p:sp>
        <p:nvSpPr>
          <p:cNvPr id="496" name="Google Shape;496;p38"/>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09 </a:t>
            </a:r>
            <a:endParaRPr/>
          </a:p>
        </p:txBody>
      </p:sp>
      <p:cxnSp>
        <p:nvCxnSpPr>
          <p:cNvPr id="497" name="Google Shape;497;p38"/>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39"/>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 Evaluation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3" name="Google Shape;503;p39"/>
          <p:cNvSpPr txBox="1"/>
          <p:nvPr>
            <p:ph idx="1" type="body"/>
          </p:nvPr>
        </p:nvSpPr>
        <p:spPr>
          <a:xfrm>
            <a:off x="408375" y="1464875"/>
            <a:ext cx="6495300" cy="336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Harder than it looks:</a:t>
            </a:r>
            <a:endParaRPr sz="1700"/>
          </a:p>
          <a:p>
            <a:pPr indent="-336550" lvl="1" marL="914400" rtl="0" algn="l">
              <a:spcBef>
                <a:spcPts val="0"/>
              </a:spcBef>
              <a:spcAft>
                <a:spcPts val="0"/>
              </a:spcAft>
              <a:buSzPts val="1700"/>
              <a:buChar char="○"/>
            </a:pPr>
            <a:r>
              <a:rPr lang="en" sz="1700"/>
              <a:t>benchmark saturation</a:t>
            </a:r>
            <a:endParaRPr sz="1700"/>
          </a:p>
          <a:p>
            <a:pPr indent="-336550" lvl="1" marL="914400" rtl="0" algn="l">
              <a:spcBef>
                <a:spcPts val="0"/>
              </a:spcBef>
              <a:spcAft>
                <a:spcPts val="0"/>
              </a:spcAft>
              <a:buSzPts val="1700"/>
              <a:buChar char="○"/>
            </a:pPr>
            <a:r>
              <a:rPr lang="en" sz="1700"/>
              <a:t>contamination issues</a:t>
            </a:r>
            <a:endParaRPr sz="1700"/>
          </a:p>
          <a:p>
            <a:pPr indent="-336550" lvl="1" marL="914400" rtl="0" algn="l">
              <a:spcBef>
                <a:spcPts val="0"/>
              </a:spcBef>
              <a:spcAft>
                <a:spcPts val="0"/>
              </a:spcAft>
              <a:buSzPts val="1700"/>
              <a:buChar char="○"/>
            </a:pPr>
            <a:r>
              <a:rPr lang="en" sz="1700"/>
              <a:t>LLM judges can be inconsistent</a:t>
            </a:r>
            <a:endParaRPr sz="1700"/>
          </a:p>
          <a:p>
            <a:pPr indent="-336550" lvl="0" marL="457200" rtl="0" algn="l">
              <a:spcBef>
                <a:spcPts val="0"/>
              </a:spcBef>
              <a:spcAft>
                <a:spcPts val="0"/>
              </a:spcAft>
              <a:buSzPts val="1700"/>
              <a:buChar char="●"/>
            </a:pPr>
            <a:r>
              <a:rPr lang="en" sz="1700"/>
              <a:t>Better evaluation:</a:t>
            </a:r>
            <a:endParaRPr sz="1700"/>
          </a:p>
          <a:p>
            <a:pPr indent="-336550" lvl="1" marL="914400" rtl="0" algn="l">
              <a:spcBef>
                <a:spcPts val="0"/>
              </a:spcBef>
              <a:spcAft>
                <a:spcPts val="0"/>
              </a:spcAft>
              <a:buSzPts val="1700"/>
              <a:buChar char="○"/>
            </a:pPr>
            <a:r>
              <a:rPr lang="en" sz="1700"/>
              <a:t>multiple seeds</a:t>
            </a:r>
            <a:endParaRPr sz="1700"/>
          </a:p>
          <a:p>
            <a:pPr indent="-336550" lvl="1" marL="914400" rtl="0" algn="l">
              <a:spcBef>
                <a:spcPts val="0"/>
              </a:spcBef>
              <a:spcAft>
                <a:spcPts val="0"/>
              </a:spcAft>
              <a:buSzPts val="1700"/>
              <a:buChar char="○"/>
            </a:pPr>
            <a:r>
              <a:rPr lang="en" sz="1700"/>
              <a:t>human checks</a:t>
            </a:r>
            <a:endParaRPr sz="1700"/>
          </a:p>
          <a:p>
            <a:pPr indent="-336550" lvl="1" marL="914400" rtl="0" algn="l">
              <a:spcBef>
                <a:spcPts val="0"/>
              </a:spcBef>
              <a:spcAft>
                <a:spcPts val="0"/>
              </a:spcAft>
              <a:buSzPts val="1700"/>
              <a:buChar char="○"/>
            </a:pPr>
            <a:r>
              <a:rPr lang="en" sz="1700"/>
              <a:t>open-ended “arena” comparisons</a:t>
            </a:r>
            <a:endParaRPr sz="1700"/>
          </a:p>
          <a:p>
            <a:pPr indent="-336550" lvl="0" marL="457200" rtl="0" algn="l">
              <a:spcBef>
                <a:spcPts val="0"/>
              </a:spcBef>
              <a:spcAft>
                <a:spcPts val="0"/>
              </a:spcAft>
              <a:buSzPts val="1700"/>
              <a:buChar char="●"/>
            </a:pPr>
            <a:r>
              <a:rPr lang="en" sz="1700"/>
              <a:t>Ablation studies show what actually helped</a:t>
            </a:r>
            <a:endParaRPr sz="1700"/>
          </a:p>
          <a:p>
            <a:pPr indent="0" lvl="0" marL="457200" rtl="0" algn="l">
              <a:spcBef>
                <a:spcPts val="1000"/>
              </a:spcBef>
              <a:spcAft>
                <a:spcPts val="0"/>
              </a:spcAft>
              <a:buNone/>
            </a:pPr>
            <a:r>
              <a:t/>
            </a:r>
            <a:endParaRPr sz="1700"/>
          </a:p>
          <a:p>
            <a:pPr indent="0" lvl="0" marL="0" rtl="0" algn="l">
              <a:spcBef>
                <a:spcPts val="1000"/>
              </a:spcBef>
              <a:spcAft>
                <a:spcPts val="1000"/>
              </a:spcAft>
              <a:buNone/>
            </a:pPr>
            <a:r>
              <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0"/>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a:t>
            </a:r>
            <a:endParaRPr/>
          </a:p>
        </p:txBody>
      </p:sp>
      <p:sp>
        <p:nvSpPr>
          <p:cNvPr id="509" name="Google Shape;509;p40"/>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a:t>
            </a:r>
            <a:endParaRPr/>
          </a:p>
        </p:txBody>
      </p:sp>
      <p:cxnSp>
        <p:nvCxnSpPr>
          <p:cNvPr id="510" name="Google Shape;510;p40"/>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1"/>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6" name="Google Shape;516;p41"/>
          <p:cNvSpPr txBox="1"/>
          <p:nvPr>
            <p:ph idx="1" type="body"/>
          </p:nvPr>
        </p:nvSpPr>
        <p:spPr>
          <a:xfrm>
            <a:off x="3349350" y="77475"/>
            <a:ext cx="7913700" cy="34503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SzPts val="1700"/>
              <a:buChar char="●"/>
            </a:pPr>
            <a:r>
              <a:rPr lang="en" sz="1700"/>
              <a:t>Common risks:</a:t>
            </a:r>
            <a:endParaRPr sz="1700"/>
          </a:p>
          <a:p>
            <a:pPr indent="-336550" lvl="1" marL="914400" rtl="0" algn="l">
              <a:spcBef>
                <a:spcPts val="0"/>
              </a:spcBef>
              <a:spcAft>
                <a:spcPts val="0"/>
              </a:spcAft>
              <a:buSzPts val="1700"/>
              <a:buChar char="○"/>
            </a:pPr>
            <a:r>
              <a:rPr lang="en" sz="1700"/>
              <a:t>jailbreaks</a:t>
            </a:r>
            <a:endParaRPr sz="1700"/>
          </a:p>
          <a:p>
            <a:pPr indent="-336550" lvl="1" marL="914400" rtl="0" algn="l">
              <a:spcBef>
                <a:spcPts val="0"/>
              </a:spcBef>
              <a:spcAft>
                <a:spcPts val="0"/>
              </a:spcAft>
              <a:buSzPts val="1700"/>
              <a:buChar char="○"/>
            </a:pPr>
            <a:r>
              <a:rPr lang="en" sz="1700"/>
              <a:t>harmful outputs</a:t>
            </a:r>
            <a:endParaRPr sz="1700"/>
          </a:p>
          <a:p>
            <a:pPr indent="-336550" lvl="1" marL="914400" rtl="0" algn="l">
              <a:spcBef>
                <a:spcPts val="0"/>
              </a:spcBef>
              <a:spcAft>
                <a:spcPts val="0"/>
              </a:spcAft>
              <a:buSzPts val="1700"/>
              <a:buChar char="○"/>
            </a:pPr>
            <a:r>
              <a:rPr lang="en" sz="1700"/>
              <a:t>misinformation</a:t>
            </a:r>
            <a:endParaRPr sz="1700"/>
          </a:p>
          <a:p>
            <a:pPr indent="-336550" lvl="1" marL="914400" rtl="0" algn="l">
              <a:spcBef>
                <a:spcPts val="0"/>
              </a:spcBef>
              <a:spcAft>
                <a:spcPts val="0"/>
              </a:spcAft>
              <a:buSzPts val="1700"/>
              <a:buChar char="○"/>
            </a:pPr>
            <a:r>
              <a:rPr lang="en" sz="1700"/>
              <a:t>privacy leaks</a:t>
            </a:r>
            <a:endParaRPr sz="1700"/>
          </a:p>
          <a:p>
            <a:pPr indent="-336550" lvl="0" marL="457200" rtl="0" algn="l">
              <a:spcBef>
                <a:spcPts val="0"/>
              </a:spcBef>
              <a:spcAft>
                <a:spcPts val="0"/>
              </a:spcAft>
              <a:buSzPts val="1700"/>
              <a:buChar char="●"/>
            </a:pPr>
            <a:r>
              <a:rPr lang="en" sz="1700"/>
              <a:t>Safety methods:</a:t>
            </a:r>
            <a:endParaRPr sz="1700"/>
          </a:p>
          <a:p>
            <a:pPr indent="-298450" lvl="1" marL="914400" rtl="0" algn="l">
              <a:spcBef>
                <a:spcPts val="0"/>
              </a:spcBef>
              <a:spcAft>
                <a:spcPts val="0"/>
              </a:spcAft>
              <a:buClr>
                <a:srgbClr val="000000"/>
              </a:buClr>
              <a:buSzPts val="1100"/>
              <a:buFont typeface="Arial"/>
              <a:buChar char="○"/>
            </a:pPr>
            <a:r>
              <a:rPr lang="en" sz="1700"/>
              <a:t>safety-tuned SFT datasets</a:t>
            </a:r>
            <a:endParaRPr sz="1700"/>
          </a:p>
          <a:p>
            <a:pPr indent="-298450" lvl="1" marL="914400" rtl="0" algn="l">
              <a:spcBef>
                <a:spcPts val="0"/>
              </a:spcBef>
              <a:spcAft>
                <a:spcPts val="0"/>
              </a:spcAft>
              <a:buClr>
                <a:srgbClr val="000000"/>
              </a:buClr>
              <a:buSzPts val="1100"/>
              <a:buFont typeface="Arial"/>
              <a:buChar char="○"/>
            </a:pPr>
            <a:r>
              <a:rPr lang="en" sz="1700"/>
              <a:t>reward models</a:t>
            </a:r>
            <a:endParaRPr sz="1700"/>
          </a:p>
          <a:p>
            <a:pPr indent="-298450" lvl="1" marL="914400" rtl="0" algn="l">
              <a:spcBef>
                <a:spcPts val="0"/>
              </a:spcBef>
              <a:spcAft>
                <a:spcPts val="0"/>
              </a:spcAft>
              <a:buClr>
                <a:srgbClr val="000000"/>
              </a:buClr>
              <a:buSzPts val="1100"/>
              <a:buFont typeface="Arial"/>
              <a:buChar char="○"/>
            </a:pPr>
            <a:r>
              <a:rPr lang="en" sz="1700"/>
              <a:t>guardrails and policies</a:t>
            </a:r>
            <a:endParaRPr sz="1700"/>
          </a:p>
          <a:p>
            <a:pPr indent="-298450" lvl="1" marL="914400" rtl="0" algn="l">
              <a:spcBef>
                <a:spcPts val="0"/>
              </a:spcBef>
              <a:spcAft>
                <a:spcPts val="0"/>
              </a:spcAft>
              <a:buClr>
                <a:srgbClr val="000000"/>
              </a:buClr>
              <a:buSzPts val="1100"/>
              <a:buFont typeface="Arial"/>
              <a:buChar char="○"/>
            </a:pPr>
            <a:r>
              <a:rPr lang="en" sz="1700"/>
              <a:t>restricted tool permissions</a:t>
            </a:r>
            <a:endParaRPr sz="1700"/>
          </a:p>
          <a:p>
            <a:pPr indent="0" lvl="0" marL="0" rtl="0" algn="l">
              <a:spcBef>
                <a:spcPts val="1200"/>
              </a:spcBef>
              <a:spcAft>
                <a:spcPts val="1000"/>
              </a:spcAft>
              <a:buNone/>
            </a:pPr>
            <a:r>
              <a:t/>
            </a:r>
            <a:endParaRPr sz="1700"/>
          </a:p>
        </p:txBody>
      </p:sp>
      <p:pic>
        <p:nvPicPr>
          <p:cNvPr id="517" name="Google Shape;517;p41"/>
          <p:cNvPicPr preferRelativeResize="0"/>
          <p:nvPr/>
        </p:nvPicPr>
        <p:blipFill>
          <a:blip r:embed="rId3">
            <a:alphaModFix/>
          </a:blip>
          <a:stretch>
            <a:fillRect/>
          </a:stretch>
        </p:blipFill>
        <p:spPr>
          <a:xfrm>
            <a:off x="63600" y="3237675"/>
            <a:ext cx="9080401" cy="1720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42"/>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Works Best </a:t>
            </a:r>
            <a:endParaRPr/>
          </a:p>
        </p:txBody>
      </p:sp>
      <p:sp>
        <p:nvSpPr>
          <p:cNvPr id="523" name="Google Shape;523;p42"/>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a:t>
            </a:r>
            <a:endParaRPr/>
          </a:p>
        </p:txBody>
      </p:sp>
      <p:cxnSp>
        <p:nvCxnSpPr>
          <p:cNvPr id="524" name="Google Shape;524;p42"/>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3"/>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700"/>
              <a:t>What Works Best </a:t>
            </a:r>
            <a:endParaRPr sz="4700"/>
          </a:p>
          <a:p>
            <a:pPr indent="0" lvl="0" marL="0" rtl="0" algn="l">
              <a:spcBef>
                <a:spcPts val="0"/>
              </a:spcBef>
              <a:spcAft>
                <a:spcPts val="0"/>
              </a:spcAft>
              <a:buNone/>
            </a:pPr>
            <a:r>
              <a:t/>
            </a:r>
            <a:endParaRPr/>
          </a:p>
        </p:txBody>
      </p:sp>
      <p:sp>
        <p:nvSpPr>
          <p:cNvPr id="530" name="Google Shape;530;p43"/>
          <p:cNvSpPr txBox="1"/>
          <p:nvPr>
            <p:ph idx="1" type="body"/>
          </p:nvPr>
        </p:nvSpPr>
        <p:spPr>
          <a:xfrm>
            <a:off x="388175" y="1447625"/>
            <a:ext cx="4665600" cy="4048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Chain-of-Thought + Self-Consistency</a:t>
            </a:r>
            <a:endParaRPr sz="1700"/>
          </a:p>
          <a:p>
            <a:pPr indent="-336550" lvl="0" marL="457200" rtl="0" algn="l">
              <a:spcBef>
                <a:spcPts val="0"/>
              </a:spcBef>
              <a:spcAft>
                <a:spcPts val="0"/>
              </a:spcAft>
              <a:buSzPts val="1700"/>
              <a:buChar char="●"/>
            </a:pPr>
            <a:r>
              <a:rPr lang="en" sz="1700"/>
              <a:t>Reflection-based methods</a:t>
            </a:r>
            <a:endParaRPr sz="1700"/>
          </a:p>
          <a:p>
            <a:pPr indent="-336550" lvl="0" marL="457200" rtl="0" algn="l">
              <a:spcBef>
                <a:spcPts val="0"/>
              </a:spcBef>
              <a:spcAft>
                <a:spcPts val="0"/>
              </a:spcAft>
              <a:buSzPts val="1700"/>
              <a:buChar char="●"/>
            </a:pPr>
            <a:r>
              <a:rPr lang="en" sz="1700"/>
              <a:t>ReAct and Plan-Execute for agents</a:t>
            </a:r>
            <a:endParaRPr sz="1700"/>
          </a:p>
          <a:p>
            <a:pPr indent="-336550" lvl="0" marL="457200" rtl="0" algn="l">
              <a:spcBef>
                <a:spcPts val="0"/>
              </a:spcBef>
              <a:spcAft>
                <a:spcPts val="0"/>
              </a:spcAft>
              <a:buSzPts val="1700"/>
              <a:buChar char="●"/>
            </a:pPr>
            <a:r>
              <a:rPr lang="en" sz="1700"/>
              <a:t>Quantization (especially 4-bit)</a:t>
            </a:r>
            <a:endParaRPr sz="1700"/>
          </a:p>
          <a:p>
            <a:pPr indent="-336550" lvl="0" marL="457200" rtl="0" algn="l">
              <a:spcBef>
                <a:spcPts val="0"/>
              </a:spcBef>
              <a:spcAft>
                <a:spcPts val="0"/>
              </a:spcAft>
              <a:buSzPts val="1700"/>
              <a:buChar char="●"/>
            </a:pPr>
            <a:r>
              <a:rPr lang="en" sz="1700"/>
              <a:t>Distillation for smaller models</a:t>
            </a:r>
            <a:endParaRPr sz="1700"/>
          </a:p>
          <a:p>
            <a:pPr indent="-336550" lvl="0" marL="457200" rtl="0" algn="l">
              <a:spcBef>
                <a:spcPts val="0"/>
              </a:spcBef>
              <a:spcAft>
                <a:spcPts val="0"/>
              </a:spcAft>
              <a:buSzPts val="1700"/>
              <a:buChar char="●"/>
            </a:pPr>
            <a:r>
              <a:rPr lang="en" sz="1700"/>
              <a:t>LoRA for efficient tuning</a:t>
            </a:r>
            <a:endParaRPr sz="1700"/>
          </a:p>
          <a:p>
            <a:pPr indent="-336550" lvl="0" marL="457200" rtl="0" algn="l">
              <a:spcBef>
                <a:spcPts val="0"/>
              </a:spcBef>
              <a:spcAft>
                <a:spcPts val="0"/>
              </a:spcAft>
              <a:buSzPts val="1700"/>
              <a:buChar char="●"/>
            </a:pPr>
            <a:r>
              <a:rPr lang="en" sz="1700"/>
              <a:t>These show up in many leaderboard models</a:t>
            </a:r>
            <a:endParaRPr sz="1700"/>
          </a:p>
          <a:p>
            <a:pPr indent="0" lvl="0" marL="0" rtl="0" algn="l">
              <a:spcBef>
                <a:spcPts val="1000"/>
              </a:spcBef>
              <a:spcAft>
                <a:spcPts val="1000"/>
              </a:spcAft>
              <a:buNone/>
            </a:pPr>
            <a:r>
              <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4"/>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6" name="Google Shape;536;p44"/>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endParaRPr/>
          </a:p>
        </p:txBody>
      </p:sp>
      <p:cxnSp>
        <p:nvCxnSpPr>
          <p:cNvPr id="537" name="Google Shape;537;p44"/>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5"/>
          <p:cNvSpPr txBox="1"/>
          <p:nvPr>
            <p:ph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3" name="Google Shape;543;p45"/>
          <p:cNvSpPr txBox="1"/>
          <p:nvPr>
            <p:ph idx="1" type="body"/>
          </p:nvPr>
        </p:nvSpPr>
        <p:spPr>
          <a:xfrm>
            <a:off x="408375" y="1464875"/>
            <a:ext cx="7231500" cy="3366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Post-training defines modern LLM quality</a:t>
            </a:r>
            <a:endParaRPr sz="1700"/>
          </a:p>
          <a:p>
            <a:pPr indent="-336550" lvl="0" marL="457200" rtl="0" algn="l">
              <a:spcBef>
                <a:spcPts val="0"/>
              </a:spcBef>
              <a:spcAft>
                <a:spcPts val="0"/>
              </a:spcAft>
              <a:buSzPts val="1700"/>
              <a:buChar char="●"/>
            </a:pPr>
            <a:r>
              <a:rPr lang="en" sz="1700"/>
              <a:t>Most improvements come from smarter post-training, not bigger models</a:t>
            </a:r>
            <a:endParaRPr sz="1700"/>
          </a:p>
          <a:p>
            <a:pPr indent="-336550" lvl="0" marL="457200" rtl="0" algn="l">
              <a:spcBef>
                <a:spcPts val="0"/>
              </a:spcBef>
              <a:spcAft>
                <a:spcPts val="0"/>
              </a:spcAft>
              <a:buSzPts val="1700"/>
              <a:buChar char="●"/>
            </a:pPr>
            <a:r>
              <a:rPr lang="en" sz="1700"/>
              <a:t>Agents, memory, and evaluation are becoming core parts of development</a:t>
            </a:r>
            <a:endParaRPr sz="1700"/>
          </a:p>
          <a:p>
            <a:pPr indent="-336550" lvl="0" marL="457200" rtl="0" algn="l">
              <a:spcBef>
                <a:spcPts val="0"/>
              </a:spcBef>
              <a:spcAft>
                <a:spcPts val="0"/>
              </a:spcAft>
              <a:buSzPts val="1700"/>
              <a:buChar char="●"/>
            </a:pPr>
            <a:r>
              <a:rPr lang="en" sz="1700"/>
              <a:t>Understanding these techniques helps build better real-world applications</a:t>
            </a:r>
            <a:endParaRPr sz="1700"/>
          </a:p>
          <a:p>
            <a:pPr indent="0" lvl="0" marL="457200" rtl="0" algn="l">
              <a:spcBef>
                <a:spcPts val="1000"/>
              </a:spcBef>
              <a:spcAft>
                <a:spcPts val="0"/>
              </a:spcAft>
              <a:buNone/>
            </a:pPr>
            <a:r>
              <a:t/>
            </a:r>
            <a:endParaRPr sz="1700"/>
          </a:p>
          <a:p>
            <a:pPr indent="0" lvl="0" marL="0" rtl="0" algn="l">
              <a:spcBef>
                <a:spcPts val="1000"/>
              </a:spcBef>
              <a:spcAft>
                <a:spcPts val="1000"/>
              </a:spcAft>
              <a:buNone/>
            </a:pPr>
            <a:r>
              <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0"/>
          <p:cNvSpPr txBox="1"/>
          <p:nvPr>
            <p:ph type="title"/>
          </p:nvPr>
        </p:nvSpPr>
        <p:spPr>
          <a:xfrm>
            <a:off x="715100" y="15472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97" name="Google Shape;197;p20"/>
          <p:cNvSpPr txBox="1"/>
          <p:nvPr>
            <p:ph idx="1" type="subTitle"/>
          </p:nvPr>
        </p:nvSpPr>
        <p:spPr>
          <a:xfrm>
            <a:off x="2050814" y="15472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Preference Optimization</a:t>
            </a:r>
            <a:endParaRPr/>
          </a:p>
        </p:txBody>
      </p:sp>
      <p:sp>
        <p:nvSpPr>
          <p:cNvPr id="198" name="Google Shape;198;p20"/>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199" name="Google Shape;199;p20"/>
          <p:cNvCxnSpPr/>
          <p:nvPr/>
        </p:nvCxnSpPr>
        <p:spPr>
          <a:xfrm>
            <a:off x="1259000" y="1788550"/>
            <a:ext cx="552600" cy="0"/>
          </a:xfrm>
          <a:prstGeom prst="straightConnector1">
            <a:avLst/>
          </a:prstGeom>
          <a:noFill/>
          <a:ln cap="flat" cmpd="sng" w="19050">
            <a:solidFill>
              <a:schemeClr val="dk1"/>
            </a:solidFill>
            <a:prstDash val="solid"/>
            <a:round/>
            <a:headEnd len="med" w="med" type="none"/>
            <a:tailEnd len="med" w="med" type="stealth"/>
          </a:ln>
        </p:spPr>
      </p:cxnSp>
      <p:sp>
        <p:nvSpPr>
          <p:cNvPr id="200" name="Google Shape;200;p20"/>
          <p:cNvSpPr txBox="1"/>
          <p:nvPr>
            <p:ph idx="3" type="title"/>
          </p:nvPr>
        </p:nvSpPr>
        <p:spPr>
          <a:xfrm>
            <a:off x="715100" y="22249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01" name="Google Shape;201;p20"/>
          <p:cNvSpPr txBox="1"/>
          <p:nvPr>
            <p:ph idx="4" type="subTitle"/>
          </p:nvPr>
        </p:nvSpPr>
        <p:spPr>
          <a:xfrm>
            <a:off x="2050814" y="22249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Reinforcement Learning with Human Feedback</a:t>
            </a:r>
            <a:endParaRPr/>
          </a:p>
        </p:txBody>
      </p:sp>
      <p:sp>
        <p:nvSpPr>
          <p:cNvPr id="202" name="Google Shape;202;p20"/>
          <p:cNvSpPr txBox="1"/>
          <p:nvPr>
            <p:ph idx="5" type="title"/>
          </p:nvPr>
        </p:nvSpPr>
        <p:spPr>
          <a:xfrm>
            <a:off x="715100" y="29026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203" name="Google Shape;203;p20"/>
          <p:cNvSpPr txBox="1"/>
          <p:nvPr>
            <p:ph idx="6" type="subTitle"/>
          </p:nvPr>
        </p:nvSpPr>
        <p:spPr>
          <a:xfrm>
            <a:off x="2050814" y="29026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Reasoning Techniques</a:t>
            </a:r>
            <a:endParaRPr/>
          </a:p>
        </p:txBody>
      </p:sp>
      <p:sp>
        <p:nvSpPr>
          <p:cNvPr id="204" name="Google Shape;204;p20"/>
          <p:cNvSpPr txBox="1"/>
          <p:nvPr>
            <p:ph idx="7" type="title"/>
          </p:nvPr>
        </p:nvSpPr>
        <p:spPr>
          <a:xfrm>
            <a:off x="715100" y="35803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08</a:t>
            </a:r>
            <a:endParaRPr/>
          </a:p>
        </p:txBody>
      </p:sp>
      <p:sp>
        <p:nvSpPr>
          <p:cNvPr id="205" name="Google Shape;205;p20"/>
          <p:cNvSpPr txBox="1"/>
          <p:nvPr>
            <p:ph idx="8" type="subTitle"/>
          </p:nvPr>
        </p:nvSpPr>
        <p:spPr>
          <a:xfrm>
            <a:off x="2050814" y="37327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LLM Agents &amp; Tool Use</a:t>
            </a:r>
            <a:endParaRPr/>
          </a:p>
          <a:p>
            <a:pPr indent="0" lvl="0" marL="0" rtl="0" algn="l">
              <a:spcBef>
                <a:spcPts val="0"/>
              </a:spcBef>
              <a:spcAft>
                <a:spcPts val="0"/>
              </a:spcAft>
              <a:buNone/>
            </a:pPr>
            <a:r>
              <a:t/>
            </a:r>
            <a:endParaRPr/>
          </a:p>
        </p:txBody>
      </p:sp>
      <p:cxnSp>
        <p:nvCxnSpPr>
          <p:cNvPr id="206" name="Google Shape;206;p20"/>
          <p:cNvCxnSpPr/>
          <p:nvPr/>
        </p:nvCxnSpPr>
        <p:spPr>
          <a:xfrm>
            <a:off x="1259000" y="24660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207" name="Google Shape;207;p20"/>
          <p:cNvCxnSpPr/>
          <p:nvPr/>
        </p:nvCxnSpPr>
        <p:spPr>
          <a:xfrm>
            <a:off x="1259000" y="31435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208" name="Google Shape;208;p20"/>
          <p:cNvCxnSpPr/>
          <p:nvPr/>
        </p:nvCxnSpPr>
        <p:spPr>
          <a:xfrm>
            <a:off x="1259000" y="38210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txBox="1"/>
          <p:nvPr>
            <p:ph type="title"/>
          </p:nvPr>
        </p:nvSpPr>
        <p:spPr>
          <a:xfrm>
            <a:off x="715100" y="15472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09</a:t>
            </a:r>
            <a:endParaRPr/>
          </a:p>
        </p:txBody>
      </p:sp>
      <p:sp>
        <p:nvSpPr>
          <p:cNvPr id="214" name="Google Shape;214;p21"/>
          <p:cNvSpPr txBox="1"/>
          <p:nvPr>
            <p:ph idx="1" type="subTitle"/>
          </p:nvPr>
        </p:nvSpPr>
        <p:spPr>
          <a:xfrm>
            <a:off x="2050814" y="15472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LLM Evaluation</a:t>
            </a:r>
            <a:endParaRPr/>
          </a:p>
        </p:txBody>
      </p:sp>
      <p:sp>
        <p:nvSpPr>
          <p:cNvPr id="215" name="Google Shape;215;p21"/>
          <p:cNvSpPr txBox="1"/>
          <p:nvPr>
            <p:ph idx="2" type="title"/>
          </p:nvPr>
        </p:nvSpPr>
        <p:spPr>
          <a:xfrm>
            <a:off x="715100" y="535000"/>
            <a:ext cx="7713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216" name="Google Shape;216;p21"/>
          <p:cNvCxnSpPr/>
          <p:nvPr/>
        </p:nvCxnSpPr>
        <p:spPr>
          <a:xfrm>
            <a:off x="1259000" y="1788550"/>
            <a:ext cx="552600" cy="0"/>
          </a:xfrm>
          <a:prstGeom prst="straightConnector1">
            <a:avLst/>
          </a:prstGeom>
          <a:noFill/>
          <a:ln cap="flat" cmpd="sng" w="19050">
            <a:solidFill>
              <a:schemeClr val="dk1"/>
            </a:solidFill>
            <a:prstDash val="solid"/>
            <a:round/>
            <a:headEnd len="med" w="med" type="none"/>
            <a:tailEnd len="med" w="med" type="stealth"/>
          </a:ln>
        </p:spPr>
      </p:cxnSp>
      <p:sp>
        <p:nvSpPr>
          <p:cNvPr id="217" name="Google Shape;217;p21"/>
          <p:cNvSpPr txBox="1"/>
          <p:nvPr>
            <p:ph idx="3" type="title"/>
          </p:nvPr>
        </p:nvSpPr>
        <p:spPr>
          <a:xfrm>
            <a:off x="715100" y="22249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a:t>
            </a:r>
            <a:endParaRPr/>
          </a:p>
        </p:txBody>
      </p:sp>
      <p:sp>
        <p:nvSpPr>
          <p:cNvPr id="218" name="Google Shape;218;p21"/>
          <p:cNvSpPr txBox="1"/>
          <p:nvPr>
            <p:ph idx="4" type="subTitle"/>
          </p:nvPr>
        </p:nvSpPr>
        <p:spPr>
          <a:xfrm>
            <a:off x="2050814" y="22249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Safety</a:t>
            </a:r>
            <a:endParaRPr/>
          </a:p>
        </p:txBody>
      </p:sp>
      <p:sp>
        <p:nvSpPr>
          <p:cNvPr id="219" name="Google Shape;219;p21"/>
          <p:cNvSpPr txBox="1"/>
          <p:nvPr>
            <p:ph idx="5" type="title"/>
          </p:nvPr>
        </p:nvSpPr>
        <p:spPr>
          <a:xfrm>
            <a:off x="715100" y="29026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11</a:t>
            </a:r>
            <a:endParaRPr/>
          </a:p>
        </p:txBody>
      </p:sp>
      <p:sp>
        <p:nvSpPr>
          <p:cNvPr id="220" name="Google Shape;220;p21"/>
          <p:cNvSpPr txBox="1"/>
          <p:nvPr>
            <p:ph idx="6" type="subTitle"/>
          </p:nvPr>
        </p:nvSpPr>
        <p:spPr>
          <a:xfrm>
            <a:off x="2050814" y="29026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Works Best</a:t>
            </a:r>
            <a:endParaRPr/>
          </a:p>
        </p:txBody>
      </p:sp>
      <p:sp>
        <p:nvSpPr>
          <p:cNvPr id="221" name="Google Shape;221;p21"/>
          <p:cNvSpPr txBox="1"/>
          <p:nvPr>
            <p:ph idx="7" type="title"/>
          </p:nvPr>
        </p:nvSpPr>
        <p:spPr>
          <a:xfrm>
            <a:off x="715100" y="3580308"/>
            <a:ext cx="13356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12</a:t>
            </a:r>
            <a:endParaRPr/>
          </a:p>
        </p:txBody>
      </p:sp>
      <p:sp>
        <p:nvSpPr>
          <p:cNvPr id="222" name="Google Shape;222;p21"/>
          <p:cNvSpPr txBox="1"/>
          <p:nvPr>
            <p:ph idx="8" type="subTitle"/>
          </p:nvPr>
        </p:nvSpPr>
        <p:spPr>
          <a:xfrm>
            <a:off x="2050814" y="3732708"/>
            <a:ext cx="6378300" cy="52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a:p>
            <a:pPr indent="0" lvl="0" marL="0" rtl="0" algn="l">
              <a:spcBef>
                <a:spcPts val="0"/>
              </a:spcBef>
              <a:spcAft>
                <a:spcPts val="0"/>
              </a:spcAft>
              <a:buNone/>
            </a:pPr>
            <a:r>
              <a:t/>
            </a:r>
            <a:endParaRPr/>
          </a:p>
        </p:txBody>
      </p:sp>
      <p:cxnSp>
        <p:nvCxnSpPr>
          <p:cNvPr id="223" name="Google Shape;223;p21"/>
          <p:cNvCxnSpPr/>
          <p:nvPr/>
        </p:nvCxnSpPr>
        <p:spPr>
          <a:xfrm>
            <a:off x="1259000" y="24660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224" name="Google Shape;224;p21"/>
          <p:cNvCxnSpPr/>
          <p:nvPr/>
        </p:nvCxnSpPr>
        <p:spPr>
          <a:xfrm>
            <a:off x="1259000" y="3143550"/>
            <a:ext cx="552600" cy="0"/>
          </a:xfrm>
          <a:prstGeom prst="straightConnector1">
            <a:avLst/>
          </a:prstGeom>
          <a:noFill/>
          <a:ln cap="flat" cmpd="sng" w="19050">
            <a:solidFill>
              <a:schemeClr val="dk1"/>
            </a:solidFill>
            <a:prstDash val="solid"/>
            <a:round/>
            <a:headEnd len="med" w="med" type="none"/>
            <a:tailEnd len="med" w="med" type="stealth"/>
          </a:ln>
        </p:spPr>
      </p:cxnSp>
      <p:cxnSp>
        <p:nvCxnSpPr>
          <p:cNvPr id="225" name="Google Shape;225;p21"/>
          <p:cNvCxnSpPr/>
          <p:nvPr/>
        </p:nvCxnSpPr>
        <p:spPr>
          <a:xfrm>
            <a:off x="1259000" y="382105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2"/>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1" name="Google Shape;231;p22"/>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232" name="Google Shape;232;p22"/>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3"/>
          <p:cNvSpPr txBox="1"/>
          <p:nvPr>
            <p:ph type="title"/>
          </p:nvPr>
        </p:nvSpPr>
        <p:spPr>
          <a:xfrm>
            <a:off x="715100" y="535000"/>
            <a:ext cx="41670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8" name="Google Shape;238;p23"/>
          <p:cNvSpPr txBox="1"/>
          <p:nvPr>
            <p:ph idx="1" type="body"/>
          </p:nvPr>
        </p:nvSpPr>
        <p:spPr>
          <a:xfrm>
            <a:off x="715100" y="1242400"/>
            <a:ext cx="4013100" cy="336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Survey of how LLMs are improved after pretraining</a:t>
            </a:r>
            <a:endParaRPr/>
          </a:p>
          <a:p>
            <a:pPr indent="-317500" lvl="0" marL="457200" rtl="0" algn="l">
              <a:spcBef>
                <a:spcPts val="0"/>
              </a:spcBef>
              <a:spcAft>
                <a:spcPts val="0"/>
              </a:spcAft>
              <a:buSzPts val="1400"/>
              <a:buChar char="●"/>
            </a:pPr>
            <a:r>
              <a:rPr lang="en"/>
              <a:t>Covers alignment, reasoning, safety, tool use, and efficiency</a:t>
            </a:r>
            <a:endParaRPr/>
          </a:p>
          <a:p>
            <a:pPr indent="-317500" lvl="0" marL="457200" rtl="0" algn="l">
              <a:spcBef>
                <a:spcPts val="0"/>
              </a:spcBef>
              <a:spcAft>
                <a:spcPts val="0"/>
              </a:spcAft>
              <a:buSzPts val="1400"/>
              <a:buChar char="●"/>
            </a:pPr>
            <a:r>
              <a:rPr lang="en"/>
              <a:t>Focuses on practical techniques used in modern LLMs</a:t>
            </a:r>
            <a:endParaRPr/>
          </a:p>
          <a:p>
            <a:pPr indent="-317500" lvl="0" marL="457200" rtl="0" algn="l">
              <a:spcBef>
                <a:spcPts val="0"/>
              </a:spcBef>
              <a:spcAft>
                <a:spcPts val="0"/>
              </a:spcAft>
              <a:buSzPts val="1400"/>
              <a:buChar char="●"/>
            </a:pPr>
            <a:r>
              <a:rPr lang="en"/>
              <a:t>Goal: explain how models actually become usable in applications</a:t>
            </a:r>
            <a:endParaRPr/>
          </a:p>
        </p:txBody>
      </p:sp>
      <p:grpSp>
        <p:nvGrpSpPr>
          <p:cNvPr id="239" name="Google Shape;239;p23"/>
          <p:cNvGrpSpPr/>
          <p:nvPr/>
        </p:nvGrpSpPr>
        <p:grpSpPr>
          <a:xfrm>
            <a:off x="5201312" y="729700"/>
            <a:ext cx="3303886" cy="3878927"/>
            <a:chOff x="5201312" y="729700"/>
            <a:chExt cx="3303886" cy="3878927"/>
          </a:xfrm>
        </p:grpSpPr>
        <p:grpSp>
          <p:nvGrpSpPr>
            <p:cNvPr id="240" name="Google Shape;240;p23"/>
            <p:cNvGrpSpPr/>
            <p:nvPr/>
          </p:nvGrpSpPr>
          <p:grpSpPr>
            <a:xfrm flipH="1">
              <a:off x="5201312" y="932488"/>
              <a:ext cx="1331387" cy="724666"/>
              <a:chOff x="238125" y="2409350"/>
              <a:chExt cx="760575" cy="414000"/>
            </a:xfrm>
          </p:grpSpPr>
          <p:sp>
            <p:nvSpPr>
              <p:cNvPr id="241" name="Google Shape;241;p23"/>
              <p:cNvSpPr/>
              <p:nvPr/>
            </p:nvSpPr>
            <p:spPr>
              <a:xfrm>
                <a:off x="238125" y="2409350"/>
                <a:ext cx="760575" cy="414000"/>
              </a:xfrm>
              <a:custGeom>
                <a:rect b="b" l="l" r="r" t="t"/>
                <a:pathLst>
                  <a:path extrusionOk="0" h="16560" w="30423">
                    <a:moveTo>
                      <a:pt x="0" y="1"/>
                    </a:moveTo>
                    <a:lnTo>
                      <a:pt x="0" y="16560"/>
                    </a:lnTo>
                    <a:lnTo>
                      <a:pt x="2330" y="14045"/>
                    </a:lnTo>
                    <a:lnTo>
                      <a:pt x="30423" y="14045"/>
                    </a:lnTo>
                    <a:lnTo>
                      <a:pt x="304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782450" y="2485325"/>
                <a:ext cx="180850" cy="180850"/>
              </a:xfrm>
              <a:custGeom>
                <a:rect b="b" l="l" r="r" t="t"/>
                <a:pathLst>
                  <a:path extrusionOk="0" h="7234" w="7234">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277200" y="2506650"/>
                <a:ext cx="457150" cy="14700"/>
              </a:xfrm>
              <a:custGeom>
                <a:rect b="b" l="l" r="r" t="t"/>
                <a:pathLst>
                  <a:path extrusionOk="0" h="588" w="18286">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563575" y="2561025"/>
                <a:ext cx="170775" cy="14750"/>
              </a:xfrm>
              <a:custGeom>
                <a:rect b="b" l="l" r="r" t="t"/>
                <a:pathLst>
                  <a:path extrusionOk="0" h="590" w="6831">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273525" y="2561025"/>
                <a:ext cx="265250" cy="14750"/>
              </a:xfrm>
              <a:custGeom>
                <a:rect b="b" l="l" r="r" t="t"/>
                <a:pathLst>
                  <a:path extrusionOk="0" h="590" w="1061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277200" y="2615400"/>
                <a:ext cx="457150" cy="14725"/>
              </a:xfrm>
              <a:custGeom>
                <a:rect b="b" l="l" r="r" t="t"/>
                <a:pathLst>
                  <a:path extrusionOk="0" h="589" w="18286">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594675" y="2669775"/>
                <a:ext cx="139675" cy="14725"/>
              </a:xfrm>
              <a:custGeom>
                <a:rect b="b" l="l" r="r" t="t"/>
                <a:pathLst>
                  <a:path extrusionOk="0" h="589" w="5587">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385300" y="2669775"/>
                <a:ext cx="185775" cy="14725"/>
              </a:xfrm>
              <a:custGeom>
                <a:rect b="b" l="l" r="r" t="t"/>
                <a:pathLst>
                  <a:path extrusionOk="0" h="589" w="7431">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779775" y="2543150"/>
                <a:ext cx="189050" cy="65425"/>
              </a:xfrm>
              <a:custGeom>
                <a:rect b="b" l="l" r="r" t="t"/>
                <a:pathLst>
                  <a:path extrusionOk="0" h="2617" w="7562">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786050" y="2549475"/>
                <a:ext cx="176500" cy="52800"/>
              </a:xfrm>
              <a:custGeom>
                <a:rect b="b" l="l" r="r" t="t"/>
                <a:pathLst>
                  <a:path extrusionOk="0" h="2112" w="706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897475" y="2569000"/>
                <a:ext cx="45300" cy="18125"/>
              </a:xfrm>
              <a:custGeom>
                <a:rect b="b" l="l" r="r" t="t"/>
                <a:pathLst>
                  <a:path extrusionOk="0" h="725" w="1812">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805875" y="2569000"/>
                <a:ext cx="45275" cy="18125"/>
              </a:xfrm>
              <a:custGeom>
                <a:rect b="b" l="l" r="r" t="t"/>
                <a:pathLst>
                  <a:path extrusionOk="0" h="725" w="1811">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3"/>
            <p:cNvGrpSpPr/>
            <p:nvPr/>
          </p:nvGrpSpPr>
          <p:grpSpPr>
            <a:xfrm>
              <a:off x="5434633" y="1349646"/>
              <a:ext cx="3070564" cy="3258981"/>
              <a:chOff x="1304275" y="2258525"/>
              <a:chExt cx="1138300" cy="1208194"/>
            </a:xfrm>
          </p:grpSpPr>
          <p:sp>
            <p:nvSpPr>
              <p:cNvPr id="254" name="Google Shape;254;p23"/>
              <p:cNvSpPr/>
              <p:nvPr/>
            </p:nvSpPr>
            <p:spPr>
              <a:xfrm>
                <a:off x="1540075" y="2768300"/>
                <a:ext cx="83675" cy="69075"/>
              </a:xfrm>
              <a:custGeom>
                <a:rect b="b" l="l" r="r" t="t"/>
                <a:pathLst>
                  <a:path extrusionOk="0" h="2763" w="3347">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1549775" y="2768225"/>
                <a:ext cx="83625" cy="69025"/>
              </a:xfrm>
              <a:custGeom>
                <a:rect b="b" l="l" r="r" t="t"/>
                <a:pathLst>
                  <a:path extrusionOk="0" h="2761" w="3345">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1484950" y="2826700"/>
                <a:ext cx="134075" cy="11125"/>
              </a:xfrm>
              <a:custGeom>
                <a:rect b="b" l="l" r="r" t="t"/>
                <a:pathLst>
                  <a:path extrusionOk="0" h="445" w="5363">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1532775" y="2826275"/>
                <a:ext cx="134075" cy="11125"/>
              </a:xfrm>
              <a:custGeom>
                <a:rect b="b" l="l" r="r" t="t"/>
                <a:pathLst>
                  <a:path extrusionOk="0" h="445" w="5363">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1319475" y="2495100"/>
                <a:ext cx="480400" cy="275175"/>
              </a:xfrm>
              <a:custGeom>
                <a:rect b="b" l="l" r="r" t="t"/>
                <a:pathLst>
                  <a:path extrusionOk="0" h="11007" w="19216">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1329800" y="2495025"/>
                <a:ext cx="480425" cy="275125"/>
              </a:xfrm>
              <a:custGeom>
                <a:rect b="b" l="l" r="r" t="t"/>
                <a:pathLst>
                  <a:path extrusionOk="0" h="11005" w="19217">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1344200" y="2506950"/>
                <a:ext cx="451675" cy="251300"/>
              </a:xfrm>
              <a:custGeom>
                <a:rect b="b" l="l" r="r" t="t"/>
                <a:pathLst>
                  <a:path extrusionOk="0" h="10052" w="18067">
                    <a:moveTo>
                      <a:pt x="15287" y="0"/>
                    </a:moveTo>
                    <a:lnTo>
                      <a:pt x="0" y="131"/>
                    </a:lnTo>
                    <a:lnTo>
                      <a:pt x="2780" y="10052"/>
                    </a:lnTo>
                    <a:lnTo>
                      <a:pt x="18066" y="9920"/>
                    </a:lnTo>
                    <a:lnTo>
                      <a:pt x="15287" y="0"/>
                    </a:lnTo>
                    <a:close/>
                  </a:path>
                </a:pathLst>
              </a:custGeom>
              <a:solidFill>
                <a:srgbClr val="FEF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1388650" y="2538075"/>
                <a:ext cx="364700" cy="165350"/>
              </a:xfrm>
              <a:custGeom>
                <a:rect b="b" l="l" r="r" t="t"/>
                <a:pathLst>
                  <a:path extrusionOk="0" h="6614" w="14588">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1461250" y="2602825"/>
                <a:ext cx="213550" cy="15675"/>
              </a:xfrm>
              <a:custGeom>
                <a:rect b="b" l="l" r="r" t="t"/>
                <a:pathLst>
                  <a:path extrusionOk="0" h="627" w="8542">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1436625" y="2646825"/>
                <a:ext cx="288925" cy="16275"/>
              </a:xfrm>
              <a:custGeom>
                <a:rect b="b" l="l" r="r" t="t"/>
                <a:pathLst>
                  <a:path extrusionOk="0" h="651" w="11557">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1616654" y="2854310"/>
                <a:ext cx="23775" cy="612409"/>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2170324" y="2849522"/>
                <a:ext cx="23800" cy="617166"/>
              </a:xfrm>
              <a:custGeom>
                <a:rect b="b" l="l" r="r" t="t"/>
                <a:pathLst>
                  <a:path extrusionOk="0" h="24341" w="952">
                    <a:moveTo>
                      <a:pt x="742" y="1"/>
                    </a:moveTo>
                    <a:lnTo>
                      <a:pt x="0" y="7"/>
                    </a:lnTo>
                    <a:lnTo>
                      <a:pt x="209" y="24341"/>
                    </a:lnTo>
                    <a:lnTo>
                      <a:pt x="951" y="24335"/>
                    </a:lnTo>
                    <a:lnTo>
                      <a:pt x="7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1755775" y="2832075"/>
                <a:ext cx="407750" cy="21225"/>
              </a:xfrm>
              <a:custGeom>
                <a:rect b="b" l="l" r="r" t="t"/>
                <a:pathLst>
                  <a:path extrusionOk="0" h="849" w="1631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1304275" y="2833925"/>
                <a:ext cx="639275" cy="23200"/>
              </a:xfrm>
              <a:custGeom>
                <a:rect b="b" l="l" r="r" t="t"/>
                <a:pathLst>
                  <a:path extrusionOk="0" h="928" w="25571">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1571350" y="2820000"/>
                <a:ext cx="190125" cy="15475"/>
              </a:xfrm>
              <a:custGeom>
                <a:rect b="b" l="l" r="r" t="t"/>
                <a:pathLst>
                  <a:path extrusionOk="0" h="619" w="7605">
                    <a:moveTo>
                      <a:pt x="7600" y="0"/>
                    </a:moveTo>
                    <a:lnTo>
                      <a:pt x="1" y="66"/>
                    </a:lnTo>
                    <a:lnTo>
                      <a:pt x="275" y="481"/>
                    </a:lnTo>
                    <a:lnTo>
                      <a:pt x="7605" y="618"/>
                    </a:lnTo>
                    <a:lnTo>
                      <a:pt x="7605" y="618"/>
                    </a:lnTo>
                    <a:lnTo>
                      <a:pt x="76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1566475" y="2821625"/>
                <a:ext cx="129750" cy="15525"/>
              </a:xfrm>
              <a:custGeom>
                <a:rect b="b" l="l" r="r" t="t"/>
                <a:pathLst>
                  <a:path extrusionOk="0" h="621" w="519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1936975" y="3041225"/>
                <a:ext cx="241400" cy="192650"/>
              </a:xfrm>
              <a:custGeom>
                <a:rect b="b" l="l" r="r" t="t"/>
                <a:pathLst>
                  <a:path extrusionOk="0" h="7706" w="9656">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1951550" y="3056250"/>
                <a:ext cx="102875" cy="111975"/>
              </a:xfrm>
              <a:custGeom>
                <a:rect b="b" l="l" r="r" t="t"/>
                <a:pathLst>
                  <a:path extrusionOk="0" h="4479" w="4115">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1539600" y="2258525"/>
                <a:ext cx="792775" cy="1208175"/>
              </a:xfrm>
              <a:custGeom>
                <a:rect b="b" l="l" r="r" t="t"/>
                <a:pathLst>
                  <a:path extrusionOk="0" h="48327" w="31711">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1947800" y="2258950"/>
                <a:ext cx="180175" cy="183400"/>
              </a:xfrm>
              <a:custGeom>
                <a:rect b="b" l="l" r="r" t="t"/>
                <a:pathLst>
                  <a:path extrusionOk="0" h="7336" w="7207">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1947800" y="2258950"/>
                <a:ext cx="173225" cy="82225"/>
              </a:xfrm>
              <a:custGeom>
                <a:rect b="b" l="l" r="r" t="t"/>
                <a:pathLst>
                  <a:path extrusionOk="0" h="3289" w="6929">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2027750" y="2370925"/>
                <a:ext cx="35275" cy="50175"/>
              </a:xfrm>
              <a:custGeom>
                <a:rect b="b" l="l" r="r" t="t"/>
                <a:pathLst>
                  <a:path extrusionOk="0" h="2007" w="1411">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2033450" y="2377150"/>
                <a:ext cx="16575" cy="40500"/>
              </a:xfrm>
              <a:custGeom>
                <a:rect b="b" l="l" r="r" t="t"/>
                <a:pathLst>
                  <a:path extrusionOk="0" h="1620" w="663">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1955725" y="2365850"/>
                <a:ext cx="86100" cy="124475"/>
              </a:xfrm>
              <a:custGeom>
                <a:rect b="b" l="l" r="r" t="t"/>
                <a:pathLst>
                  <a:path extrusionOk="0" h="4979" w="3444">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2087500" y="2339450"/>
                <a:ext cx="38825" cy="71725"/>
              </a:xfrm>
              <a:custGeom>
                <a:rect b="b" l="l" r="r" t="t"/>
                <a:pathLst>
                  <a:path extrusionOk="0" h="2869" w="1553">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3"/>
              <p:cNvSpPr/>
              <p:nvPr/>
            </p:nvSpPr>
            <p:spPr>
              <a:xfrm>
                <a:off x="2029475" y="2265575"/>
                <a:ext cx="47225" cy="22700"/>
              </a:xfrm>
              <a:custGeom>
                <a:rect b="b" l="l" r="r" t="t"/>
                <a:pathLst>
                  <a:path extrusionOk="0" h="908" w="1889">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1964400" y="2382675"/>
                <a:ext cx="2900" cy="17575"/>
              </a:xfrm>
              <a:custGeom>
                <a:rect b="b" l="l" r="r" t="t"/>
                <a:pathLst>
                  <a:path extrusionOk="0" h="703" w="116">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p:nvPr/>
            </p:nvSpPr>
            <p:spPr>
              <a:xfrm>
                <a:off x="1974375" y="2454300"/>
                <a:ext cx="15725" cy="950"/>
              </a:xfrm>
              <a:custGeom>
                <a:rect b="b" l="l" r="r" t="t"/>
                <a:pathLst>
                  <a:path extrusionOk="0" h="38" w="629">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3"/>
              <p:cNvSpPr/>
              <p:nvPr/>
            </p:nvSpPr>
            <p:spPr>
              <a:xfrm>
                <a:off x="1977125" y="2460850"/>
                <a:ext cx="5800" cy="19275"/>
              </a:xfrm>
              <a:custGeom>
                <a:rect b="b" l="l" r="r" t="t"/>
                <a:pathLst>
                  <a:path extrusionOk="0" h="771" w="232">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3"/>
              <p:cNvSpPr/>
              <p:nvPr/>
            </p:nvSpPr>
            <p:spPr>
              <a:xfrm>
                <a:off x="2040200" y="2416450"/>
                <a:ext cx="101350" cy="75150"/>
              </a:xfrm>
              <a:custGeom>
                <a:rect b="b" l="l" r="r" t="t"/>
                <a:pathLst>
                  <a:path extrusionOk="0" h="3006" w="4054">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3"/>
              <p:cNvSpPr/>
              <p:nvPr/>
            </p:nvSpPr>
            <p:spPr>
              <a:xfrm>
                <a:off x="1998175" y="2457075"/>
                <a:ext cx="49125" cy="33225"/>
              </a:xfrm>
              <a:custGeom>
                <a:rect b="b" l="l" r="r" t="t"/>
                <a:pathLst>
                  <a:path extrusionOk="0" h="1329" w="1965">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3"/>
              <p:cNvSpPr/>
              <p:nvPr/>
            </p:nvSpPr>
            <p:spPr>
              <a:xfrm>
                <a:off x="2065500" y="2430450"/>
                <a:ext cx="74350" cy="28700"/>
              </a:xfrm>
              <a:custGeom>
                <a:rect b="b" l="l" r="r" t="t"/>
                <a:pathLst>
                  <a:path extrusionOk="0" h="1148" w="2974">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3"/>
              <p:cNvSpPr/>
              <p:nvPr/>
            </p:nvSpPr>
            <p:spPr>
              <a:xfrm>
                <a:off x="2045625" y="2442575"/>
                <a:ext cx="23125" cy="40000"/>
              </a:xfrm>
              <a:custGeom>
                <a:rect b="b" l="l" r="r" t="t"/>
                <a:pathLst>
                  <a:path extrusionOk="0" h="1600" w="925">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p:nvPr/>
            </p:nvSpPr>
            <p:spPr>
              <a:xfrm>
                <a:off x="2027675" y="2399375"/>
                <a:ext cx="14375" cy="56175"/>
              </a:xfrm>
              <a:custGeom>
                <a:rect b="b" l="l" r="r" t="t"/>
                <a:pathLst>
                  <a:path extrusionOk="0" h="2247" w="575">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3"/>
              <p:cNvSpPr/>
              <p:nvPr/>
            </p:nvSpPr>
            <p:spPr>
              <a:xfrm>
                <a:off x="1960100" y="2365850"/>
                <a:ext cx="68925" cy="41500"/>
              </a:xfrm>
              <a:custGeom>
                <a:rect b="b" l="l" r="r" t="t"/>
                <a:pathLst>
                  <a:path extrusionOk="0" h="1660" w="2757">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3"/>
              <p:cNvSpPr/>
              <p:nvPr/>
            </p:nvSpPr>
            <p:spPr>
              <a:xfrm>
                <a:off x="1958600" y="2371275"/>
                <a:ext cx="22025" cy="8675"/>
              </a:xfrm>
              <a:custGeom>
                <a:rect b="b" l="l" r="r" t="t"/>
                <a:pathLst>
                  <a:path extrusionOk="0" h="347" w="881">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3"/>
              <p:cNvSpPr/>
              <p:nvPr/>
            </p:nvSpPr>
            <p:spPr>
              <a:xfrm>
                <a:off x="1963325" y="2422875"/>
                <a:ext cx="2350" cy="12100"/>
              </a:xfrm>
              <a:custGeom>
                <a:rect b="b" l="l" r="r" t="t"/>
                <a:pathLst>
                  <a:path extrusionOk="0" h="484" w="94">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3"/>
              <p:cNvSpPr/>
              <p:nvPr/>
            </p:nvSpPr>
            <p:spPr>
              <a:xfrm>
                <a:off x="2027550" y="2370725"/>
                <a:ext cx="34175" cy="50600"/>
              </a:xfrm>
              <a:custGeom>
                <a:rect b="b" l="l" r="r" t="t"/>
                <a:pathLst>
                  <a:path extrusionOk="0" h="2024" w="1367">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3"/>
              <p:cNvSpPr/>
              <p:nvPr/>
            </p:nvSpPr>
            <p:spPr>
              <a:xfrm>
                <a:off x="1982600" y="2282875"/>
                <a:ext cx="101175" cy="41775"/>
              </a:xfrm>
              <a:custGeom>
                <a:rect b="b" l="l" r="r" t="t"/>
                <a:pathLst>
                  <a:path extrusionOk="0" h="1671" w="4047">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3"/>
              <p:cNvSpPr/>
              <p:nvPr/>
            </p:nvSpPr>
            <p:spPr>
              <a:xfrm>
                <a:off x="1996725" y="2420750"/>
                <a:ext cx="45275" cy="69750"/>
              </a:xfrm>
              <a:custGeom>
                <a:rect b="b" l="l" r="r" t="t"/>
                <a:pathLst>
                  <a:path extrusionOk="0" h="2790" w="1811">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
              <p:cNvSpPr/>
              <p:nvPr/>
            </p:nvSpPr>
            <p:spPr>
              <a:xfrm>
                <a:off x="1692575" y="3097825"/>
                <a:ext cx="273575" cy="321525"/>
              </a:xfrm>
              <a:custGeom>
                <a:rect b="b" l="l" r="r" t="t"/>
                <a:pathLst>
                  <a:path extrusionOk="0" h="12861" w="10943">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3"/>
              <p:cNvSpPr/>
              <p:nvPr/>
            </p:nvSpPr>
            <p:spPr>
              <a:xfrm>
                <a:off x="1766450" y="2878275"/>
                <a:ext cx="566425" cy="454550"/>
              </a:xfrm>
              <a:custGeom>
                <a:rect b="b" l="l" r="r" t="t"/>
                <a:pathLst>
                  <a:path extrusionOk="0" h="18182" w="22657">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3"/>
              <p:cNvSpPr/>
              <p:nvPr/>
            </p:nvSpPr>
            <p:spPr>
              <a:xfrm>
                <a:off x="1839575" y="2882025"/>
                <a:ext cx="493300" cy="445550"/>
              </a:xfrm>
              <a:custGeom>
                <a:rect b="b" l="l" r="r" t="t"/>
                <a:pathLst>
                  <a:path extrusionOk="0" h="17822" w="19732">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3"/>
              <p:cNvSpPr/>
              <p:nvPr/>
            </p:nvSpPr>
            <p:spPr>
              <a:xfrm>
                <a:off x="1684250" y="3367525"/>
                <a:ext cx="41150" cy="44775"/>
              </a:xfrm>
              <a:custGeom>
                <a:rect b="b" l="l" r="r" t="t"/>
                <a:pathLst>
                  <a:path extrusionOk="0" h="1791" w="1646">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1692875" y="3367525"/>
                <a:ext cx="32525" cy="42050"/>
              </a:xfrm>
              <a:custGeom>
                <a:rect b="b" l="l" r="r" t="t"/>
                <a:pathLst>
                  <a:path extrusionOk="0" h="1682" w="1301">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3"/>
              <p:cNvSpPr/>
              <p:nvPr/>
            </p:nvSpPr>
            <p:spPr>
              <a:xfrm>
                <a:off x="1847600" y="2687375"/>
                <a:ext cx="291850" cy="147275"/>
              </a:xfrm>
              <a:custGeom>
                <a:rect b="b" l="l" r="r" t="t"/>
                <a:pathLst>
                  <a:path extrusionOk="0" h="5891" w="11674">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1753275" y="2776425"/>
                <a:ext cx="102750" cy="58275"/>
              </a:xfrm>
              <a:custGeom>
                <a:rect b="b" l="l" r="r" t="t"/>
                <a:pathLst>
                  <a:path extrusionOk="0" h="2331"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3"/>
              <p:cNvSpPr/>
              <p:nvPr/>
            </p:nvSpPr>
            <p:spPr>
              <a:xfrm>
                <a:off x="1948025" y="2470000"/>
                <a:ext cx="373600" cy="435525"/>
              </a:xfrm>
              <a:custGeom>
                <a:rect b="b" l="l" r="r" t="t"/>
                <a:pathLst>
                  <a:path extrusionOk="0" h="17421" w="14944">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2082850" y="2470825"/>
                <a:ext cx="238775" cy="434700"/>
              </a:xfrm>
              <a:custGeom>
                <a:rect b="b" l="l" r="r" t="t"/>
                <a:pathLst>
                  <a:path extrusionOk="0" h="17388" w="9551">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3"/>
              <p:cNvSpPr/>
              <p:nvPr/>
            </p:nvSpPr>
            <p:spPr>
              <a:xfrm>
                <a:off x="2046150" y="2457750"/>
                <a:ext cx="110600" cy="54150"/>
              </a:xfrm>
              <a:custGeom>
                <a:rect b="b" l="l" r="r" t="t"/>
                <a:pathLst>
                  <a:path extrusionOk="0" h="2166" w="4424">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3"/>
              <p:cNvSpPr/>
              <p:nvPr/>
            </p:nvSpPr>
            <p:spPr>
              <a:xfrm>
                <a:off x="2069925" y="2633600"/>
                <a:ext cx="3500" cy="9950"/>
              </a:xfrm>
              <a:custGeom>
                <a:rect b="b" l="l" r="r" t="t"/>
                <a:pathLst>
                  <a:path extrusionOk="0" h="398" w="14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2023950" y="2546150"/>
                <a:ext cx="35775" cy="59550"/>
              </a:xfrm>
              <a:custGeom>
                <a:rect b="b" l="l" r="r" t="t"/>
                <a:pathLst>
                  <a:path extrusionOk="0" h="2382" w="1431">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1971350" y="2629275"/>
                <a:ext cx="61800" cy="55325"/>
              </a:xfrm>
              <a:custGeom>
                <a:rect b="b" l="l" r="r" t="t"/>
                <a:pathLst>
                  <a:path extrusionOk="0" h="2213" w="2472">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2031500" y="2645300"/>
                <a:ext cx="4825" cy="7450"/>
              </a:xfrm>
              <a:custGeom>
                <a:rect b="b" l="l" r="r" t="t"/>
                <a:pathLst>
                  <a:path extrusionOk="0" h="298" w="193">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3"/>
              <p:cNvSpPr/>
              <p:nvPr/>
            </p:nvSpPr>
            <p:spPr>
              <a:xfrm>
                <a:off x="1990375" y="2666775"/>
                <a:ext cx="32425" cy="49725"/>
              </a:xfrm>
              <a:custGeom>
                <a:rect b="b" l="l" r="r" t="t"/>
                <a:pathLst>
                  <a:path extrusionOk="0" h="1989" w="1297">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3"/>
              <p:cNvSpPr/>
              <p:nvPr/>
            </p:nvSpPr>
            <p:spPr>
              <a:xfrm>
                <a:off x="1945450" y="2683000"/>
                <a:ext cx="14600" cy="20275"/>
              </a:xfrm>
              <a:custGeom>
                <a:rect b="b" l="l" r="r" t="t"/>
                <a:pathLst>
                  <a:path extrusionOk="0" h="811" w="584">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2001425" y="2747100"/>
                <a:ext cx="18850" cy="20775"/>
              </a:xfrm>
              <a:custGeom>
                <a:rect b="b" l="l" r="r" t="t"/>
                <a:pathLst>
                  <a:path extrusionOk="0" h="831" w="754">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2119750" y="2570075"/>
                <a:ext cx="127125" cy="102800"/>
              </a:xfrm>
              <a:custGeom>
                <a:rect b="b" l="l" r="r" t="t"/>
                <a:pathLst>
                  <a:path extrusionOk="0" h="4112" w="5085">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a:off x="2170250" y="2580925"/>
                <a:ext cx="78275" cy="126325"/>
              </a:xfrm>
              <a:custGeom>
                <a:rect b="b" l="l" r="r" t="t"/>
                <a:pathLst>
                  <a:path extrusionOk="0" h="5053" w="3131">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p:nvPr/>
            </p:nvSpPr>
            <p:spPr>
              <a:xfrm>
                <a:off x="2142700" y="2481025"/>
                <a:ext cx="115225" cy="390600"/>
              </a:xfrm>
              <a:custGeom>
                <a:rect b="b" l="l" r="r" t="t"/>
                <a:pathLst>
                  <a:path extrusionOk="0" h="15624" w="4609">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3"/>
              <p:cNvSpPr/>
              <p:nvPr/>
            </p:nvSpPr>
            <p:spPr>
              <a:xfrm>
                <a:off x="2083625" y="2822250"/>
                <a:ext cx="33625" cy="62450"/>
              </a:xfrm>
              <a:custGeom>
                <a:rect b="b" l="l" r="r" t="t"/>
                <a:pathLst>
                  <a:path extrusionOk="0" h="2498" w="1345">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3"/>
              <p:cNvSpPr/>
              <p:nvPr/>
            </p:nvSpPr>
            <p:spPr>
              <a:xfrm>
                <a:off x="2097000" y="2876950"/>
                <a:ext cx="218000" cy="24150"/>
              </a:xfrm>
              <a:custGeom>
                <a:rect b="b" l="l" r="r" t="t"/>
                <a:pathLst>
                  <a:path extrusionOk="0" h="966" w="872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p:nvPr/>
            </p:nvSpPr>
            <p:spPr>
              <a:xfrm>
                <a:off x="2133200" y="2880425"/>
                <a:ext cx="7825" cy="17650"/>
              </a:xfrm>
              <a:custGeom>
                <a:rect b="b" l="l" r="r" t="t"/>
                <a:pathLst>
                  <a:path extrusionOk="0" h="706" w="313">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3"/>
              <p:cNvSpPr/>
              <p:nvPr/>
            </p:nvSpPr>
            <p:spPr>
              <a:xfrm>
                <a:off x="2281075" y="2878800"/>
                <a:ext cx="7325" cy="12525"/>
              </a:xfrm>
              <a:custGeom>
                <a:rect b="b" l="l" r="r" t="t"/>
                <a:pathLst>
                  <a:path extrusionOk="0" h="501" w="293">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3"/>
              <p:cNvSpPr/>
              <p:nvPr/>
            </p:nvSpPr>
            <p:spPr>
              <a:xfrm>
                <a:off x="2070800" y="2905325"/>
                <a:ext cx="22250" cy="101450"/>
              </a:xfrm>
              <a:custGeom>
                <a:rect b="b" l="l" r="r" t="t"/>
                <a:pathLst>
                  <a:path extrusionOk="0" h="4058" w="89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3"/>
              <p:cNvSpPr/>
              <p:nvPr/>
            </p:nvSpPr>
            <p:spPr>
              <a:xfrm>
                <a:off x="2094350" y="2911975"/>
                <a:ext cx="14825" cy="67475"/>
              </a:xfrm>
              <a:custGeom>
                <a:rect b="b" l="l" r="r" t="t"/>
                <a:pathLst>
                  <a:path extrusionOk="0" h="2699" w="593">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3"/>
              <p:cNvSpPr/>
              <p:nvPr/>
            </p:nvSpPr>
            <p:spPr>
              <a:xfrm>
                <a:off x="1883475" y="3041350"/>
                <a:ext cx="295075" cy="6750"/>
              </a:xfrm>
              <a:custGeom>
                <a:rect b="b" l="l" r="r" t="t"/>
                <a:pathLst>
                  <a:path extrusionOk="0" h="270" w="11803">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3"/>
              <p:cNvSpPr/>
              <p:nvPr/>
            </p:nvSpPr>
            <p:spPr>
              <a:xfrm>
                <a:off x="1883200" y="3046275"/>
                <a:ext cx="41600" cy="78200"/>
              </a:xfrm>
              <a:custGeom>
                <a:rect b="b" l="l" r="r" t="t"/>
                <a:pathLst>
                  <a:path extrusionOk="0" h="3128" w="1664">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3"/>
              <p:cNvSpPr/>
              <p:nvPr/>
            </p:nvSpPr>
            <p:spPr>
              <a:xfrm>
                <a:off x="1926075" y="3178250"/>
                <a:ext cx="49175" cy="135725"/>
              </a:xfrm>
              <a:custGeom>
                <a:rect b="b" l="l" r="r" t="t"/>
                <a:pathLst>
                  <a:path extrusionOk="0" h="5429" w="1967">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3"/>
              <p:cNvSpPr/>
              <p:nvPr/>
            </p:nvSpPr>
            <p:spPr>
              <a:xfrm>
                <a:off x="1811850" y="3361375"/>
                <a:ext cx="200275" cy="98375"/>
              </a:xfrm>
              <a:custGeom>
                <a:rect b="b" l="l" r="r" t="t"/>
                <a:pathLst>
                  <a:path extrusionOk="0" h="3935" w="8011">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3"/>
              <p:cNvSpPr/>
              <p:nvPr/>
            </p:nvSpPr>
            <p:spPr>
              <a:xfrm>
                <a:off x="1920225" y="3320000"/>
                <a:ext cx="65100" cy="56025"/>
              </a:xfrm>
              <a:custGeom>
                <a:rect b="b" l="l" r="r" t="t"/>
                <a:pathLst>
                  <a:path extrusionOk="0" h="2241" w="2604">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3"/>
              <p:cNvSpPr/>
              <p:nvPr/>
            </p:nvSpPr>
            <p:spPr>
              <a:xfrm>
                <a:off x="1925525" y="3320000"/>
                <a:ext cx="50550" cy="12500"/>
              </a:xfrm>
              <a:custGeom>
                <a:rect b="b" l="l" r="r" t="t"/>
                <a:pathLst>
                  <a:path extrusionOk="0" h="500" w="2022">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3"/>
              <p:cNvSpPr/>
              <p:nvPr/>
            </p:nvSpPr>
            <p:spPr>
              <a:xfrm>
                <a:off x="1815150" y="3429475"/>
                <a:ext cx="196975" cy="30275"/>
              </a:xfrm>
              <a:custGeom>
                <a:rect b="b" l="l" r="r" t="t"/>
                <a:pathLst>
                  <a:path extrusionOk="0" h="1211" w="7879">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3"/>
              <p:cNvSpPr/>
              <p:nvPr/>
            </p:nvSpPr>
            <p:spPr>
              <a:xfrm>
                <a:off x="1982900" y="3167100"/>
                <a:ext cx="53850" cy="19600"/>
              </a:xfrm>
              <a:custGeom>
                <a:rect b="b" l="l" r="r" t="t"/>
                <a:pathLst>
                  <a:path extrusionOk="0" h="784" w="2154">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3"/>
              <p:cNvSpPr/>
              <p:nvPr/>
            </p:nvSpPr>
            <p:spPr>
              <a:xfrm>
                <a:off x="1731550" y="3258250"/>
                <a:ext cx="121875" cy="119900"/>
              </a:xfrm>
              <a:custGeom>
                <a:rect b="b" l="l" r="r" t="t"/>
                <a:pathLst>
                  <a:path extrusionOk="0" h="4796" w="4875">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3"/>
              <p:cNvSpPr/>
              <p:nvPr/>
            </p:nvSpPr>
            <p:spPr>
              <a:xfrm>
                <a:off x="1539975" y="3361775"/>
                <a:ext cx="172800" cy="104500"/>
              </a:xfrm>
              <a:custGeom>
                <a:rect b="b" l="l" r="r" t="t"/>
                <a:pathLst>
                  <a:path extrusionOk="0" h="4180" w="6912">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p:nvPr/>
            </p:nvSpPr>
            <p:spPr>
              <a:xfrm>
                <a:off x="1718775" y="2688475"/>
                <a:ext cx="291850" cy="147275"/>
              </a:xfrm>
              <a:custGeom>
                <a:rect b="b" l="l" r="r" t="t"/>
                <a:pathLst>
                  <a:path extrusionOk="0" h="5891" w="11674">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p:nvPr/>
            </p:nvSpPr>
            <p:spPr>
              <a:xfrm>
                <a:off x="1902050" y="2761825"/>
                <a:ext cx="19300" cy="30325"/>
              </a:xfrm>
              <a:custGeom>
                <a:rect b="b" l="l" r="r" t="t"/>
                <a:pathLst>
                  <a:path extrusionOk="0" h="1213" w="772">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1906650" y="2796425"/>
                <a:ext cx="62375" cy="34725"/>
              </a:xfrm>
              <a:custGeom>
                <a:rect b="b" l="l" r="r" t="t"/>
                <a:pathLst>
                  <a:path extrusionOk="0" h="1389" w="2495">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3"/>
              <p:cNvSpPr/>
              <p:nvPr/>
            </p:nvSpPr>
            <p:spPr>
              <a:xfrm>
                <a:off x="1624450" y="2777525"/>
                <a:ext cx="102750" cy="58250"/>
              </a:xfrm>
              <a:custGeom>
                <a:rect b="b" l="l" r="r" t="t"/>
                <a:pathLst>
                  <a:path extrusionOk="0" h="2330" w="411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3"/>
              <p:cNvSpPr/>
              <p:nvPr/>
            </p:nvSpPr>
            <p:spPr>
              <a:xfrm>
                <a:off x="1626275" y="2789825"/>
                <a:ext cx="52725" cy="19850"/>
              </a:xfrm>
              <a:custGeom>
                <a:rect b="b" l="l" r="r" t="t"/>
                <a:pathLst>
                  <a:path extrusionOk="0" h="794" w="2109">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3"/>
              <p:cNvSpPr/>
              <p:nvPr/>
            </p:nvSpPr>
            <p:spPr>
              <a:xfrm>
                <a:off x="1632750" y="2804500"/>
                <a:ext cx="43450" cy="13550"/>
              </a:xfrm>
              <a:custGeom>
                <a:rect b="b" l="l" r="r" t="t"/>
                <a:pathLst>
                  <a:path extrusionOk="0" h="542" w="1738">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3"/>
              <p:cNvSpPr/>
              <p:nvPr/>
            </p:nvSpPr>
            <p:spPr>
              <a:xfrm>
                <a:off x="1638925" y="2814925"/>
                <a:ext cx="39400" cy="10100"/>
              </a:xfrm>
              <a:custGeom>
                <a:rect b="b" l="l" r="r" t="t"/>
                <a:pathLst>
                  <a:path extrusionOk="0" h="404" w="1576">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a:off x="2007925" y="2677350"/>
                <a:ext cx="90500" cy="131800"/>
              </a:xfrm>
              <a:custGeom>
                <a:rect b="b" l="l" r="r" t="t"/>
                <a:pathLst>
                  <a:path extrusionOk="0" h="5272" w="362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3"/>
              <p:cNvSpPr/>
              <p:nvPr/>
            </p:nvSpPr>
            <p:spPr>
              <a:xfrm>
                <a:off x="2027850" y="2768225"/>
                <a:ext cx="17525" cy="26700"/>
              </a:xfrm>
              <a:custGeom>
                <a:rect b="b" l="l" r="r" t="t"/>
                <a:pathLst>
                  <a:path extrusionOk="0" h="1068" w="701">
                    <a:moveTo>
                      <a:pt x="701" y="1"/>
                    </a:moveTo>
                    <a:lnTo>
                      <a:pt x="1" y="1067"/>
                    </a:lnTo>
                    <a:close/>
                  </a:path>
                </a:pathLst>
              </a:custGeom>
              <a:solidFill>
                <a:srgbClr val="F29D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a:off x="2027625" y="2768050"/>
                <a:ext cx="17975" cy="27050"/>
              </a:xfrm>
              <a:custGeom>
                <a:rect b="b" l="l" r="r" t="t"/>
                <a:pathLst>
                  <a:path extrusionOk="0" h="1082" w="719">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3"/>
              <p:cNvSpPr/>
              <p:nvPr/>
            </p:nvSpPr>
            <p:spPr>
              <a:xfrm>
                <a:off x="2240100" y="2878550"/>
                <a:ext cx="48950" cy="5350"/>
              </a:xfrm>
              <a:custGeom>
                <a:rect b="b" l="l" r="r" t="t"/>
                <a:pathLst>
                  <a:path extrusionOk="0" h="214" w="1958">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3"/>
              <p:cNvSpPr/>
              <p:nvPr/>
            </p:nvSpPr>
            <p:spPr>
              <a:xfrm>
                <a:off x="1539975" y="3377875"/>
                <a:ext cx="164475" cy="88400"/>
              </a:xfrm>
              <a:custGeom>
                <a:rect b="b" l="l" r="r" t="t"/>
                <a:pathLst>
                  <a:path extrusionOk="0" h="3536" w="6579">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p:nvPr/>
            </p:nvSpPr>
            <p:spPr>
              <a:xfrm>
                <a:off x="2185625" y="2862150"/>
                <a:ext cx="14450" cy="27600"/>
              </a:xfrm>
              <a:custGeom>
                <a:rect b="b" l="l" r="r" t="t"/>
                <a:pathLst>
                  <a:path extrusionOk="0" h="1104" w="578">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3"/>
              <p:cNvSpPr/>
              <p:nvPr/>
            </p:nvSpPr>
            <p:spPr>
              <a:xfrm>
                <a:off x="2195950" y="2870925"/>
                <a:ext cx="41575" cy="10925"/>
              </a:xfrm>
              <a:custGeom>
                <a:rect b="b" l="l" r="r" t="t"/>
                <a:pathLst>
                  <a:path extrusionOk="0" h="437" w="1663">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3"/>
              <p:cNvSpPr/>
              <p:nvPr/>
            </p:nvSpPr>
            <p:spPr>
              <a:xfrm>
                <a:off x="1957875" y="2688475"/>
                <a:ext cx="52750" cy="72325"/>
              </a:xfrm>
              <a:custGeom>
                <a:rect b="b" l="l" r="r" t="t"/>
                <a:pathLst>
                  <a:path extrusionOk="0" h="2893" w="211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a:off x="2020025" y="2700550"/>
                <a:ext cx="62375" cy="67525"/>
              </a:xfrm>
              <a:custGeom>
                <a:rect b="b" l="l" r="r" t="t"/>
                <a:pathLst>
                  <a:path extrusionOk="0" h="2701" w="2495">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3"/>
              <p:cNvSpPr/>
              <p:nvPr/>
            </p:nvSpPr>
            <p:spPr>
              <a:xfrm>
                <a:off x="1947850" y="2682800"/>
                <a:ext cx="72600" cy="85275"/>
              </a:xfrm>
              <a:custGeom>
                <a:rect b="b" l="l" r="r" t="t"/>
                <a:pathLst>
                  <a:path extrusionOk="0" h="3411" w="2904">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3"/>
              <p:cNvSpPr/>
              <p:nvPr/>
            </p:nvSpPr>
            <p:spPr>
              <a:xfrm>
                <a:off x="2045650" y="2469875"/>
                <a:ext cx="121550" cy="46150"/>
              </a:xfrm>
              <a:custGeom>
                <a:rect b="b" l="l" r="r" t="t"/>
                <a:pathLst>
                  <a:path extrusionOk="0" h="1846" w="4862">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
              <p:cNvSpPr/>
              <p:nvPr/>
            </p:nvSpPr>
            <p:spPr>
              <a:xfrm>
                <a:off x="2096775" y="2890775"/>
                <a:ext cx="218450" cy="10525"/>
              </a:xfrm>
              <a:custGeom>
                <a:rect b="b" l="l" r="r" t="t"/>
                <a:pathLst>
                  <a:path extrusionOk="0" h="421" w="8738">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3"/>
              <p:cNvSpPr/>
              <p:nvPr/>
            </p:nvSpPr>
            <p:spPr>
              <a:xfrm>
                <a:off x="2092575" y="2876725"/>
                <a:ext cx="216550" cy="29025"/>
              </a:xfrm>
              <a:custGeom>
                <a:rect b="b" l="l" r="r" t="t"/>
                <a:pathLst>
                  <a:path extrusionOk="0" h="1161" w="8662">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
              <p:cNvSpPr/>
              <p:nvPr/>
            </p:nvSpPr>
            <p:spPr>
              <a:xfrm>
                <a:off x="1695425" y="3367325"/>
                <a:ext cx="30150" cy="34150"/>
              </a:xfrm>
              <a:custGeom>
                <a:rect b="b" l="l" r="r" t="t"/>
                <a:pathLst>
                  <a:path extrusionOk="0" h="1366" w="1206">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3"/>
              <p:cNvSpPr/>
              <p:nvPr/>
            </p:nvSpPr>
            <p:spPr>
              <a:xfrm>
                <a:off x="1920000" y="3319800"/>
                <a:ext cx="53625" cy="12600"/>
              </a:xfrm>
              <a:custGeom>
                <a:rect b="b" l="l" r="r" t="t"/>
                <a:pathLst>
                  <a:path extrusionOk="0" h="504" w="2145">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3"/>
              <p:cNvSpPr/>
              <p:nvPr/>
            </p:nvSpPr>
            <p:spPr>
              <a:xfrm>
                <a:off x="1932775" y="3363000"/>
                <a:ext cx="52775" cy="13275"/>
              </a:xfrm>
              <a:custGeom>
                <a:rect b="b" l="l" r="r" t="t"/>
                <a:pathLst>
                  <a:path extrusionOk="0" h="531" w="2111">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1684025" y="3377750"/>
                <a:ext cx="26025" cy="34800"/>
              </a:xfrm>
              <a:custGeom>
                <a:rect b="b" l="l" r="r" t="t"/>
                <a:pathLst>
                  <a:path extrusionOk="0" h="1392" w="1041">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3"/>
              <p:cNvSpPr/>
              <p:nvPr/>
            </p:nvSpPr>
            <p:spPr>
              <a:xfrm>
                <a:off x="2045925" y="2457550"/>
                <a:ext cx="102375" cy="39050"/>
              </a:xfrm>
              <a:custGeom>
                <a:rect b="b" l="l" r="r" t="t"/>
                <a:pathLst>
                  <a:path extrusionOk="0" h="1562" w="4095">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3"/>
              <p:cNvSpPr/>
              <p:nvPr/>
            </p:nvSpPr>
            <p:spPr>
              <a:xfrm>
                <a:off x="2079275" y="2666275"/>
                <a:ext cx="14450" cy="98350"/>
              </a:xfrm>
              <a:custGeom>
                <a:rect b="b" l="l" r="r" t="t"/>
                <a:pathLst>
                  <a:path extrusionOk="0" h="3934" w="578">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3"/>
              <p:cNvSpPr/>
              <p:nvPr/>
            </p:nvSpPr>
            <p:spPr>
              <a:xfrm>
                <a:off x="1839150" y="3201550"/>
                <a:ext cx="47550" cy="116050"/>
              </a:xfrm>
              <a:custGeom>
                <a:rect b="b" l="l" r="r" t="t"/>
                <a:pathLst>
                  <a:path extrusionOk="0" h="4642" w="1902">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a:off x="1936775" y="3097625"/>
                <a:ext cx="29600" cy="136475"/>
              </a:xfrm>
              <a:custGeom>
                <a:rect b="b" l="l" r="r" t="t"/>
                <a:pathLst>
                  <a:path extrusionOk="0" h="5459" w="1184">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a:off x="1322875" y="2856800"/>
                <a:ext cx="23775" cy="608575"/>
              </a:xfrm>
              <a:custGeom>
                <a:rect b="b" l="l" r="r" t="t"/>
                <a:pathLst>
                  <a:path extrusionOk="0" h="24343" w="951">
                    <a:moveTo>
                      <a:pt x="743" y="1"/>
                    </a:moveTo>
                    <a:lnTo>
                      <a:pt x="0" y="7"/>
                    </a:lnTo>
                    <a:lnTo>
                      <a:pt x="208" y="24342"/>
                    </a:lnTo>
                    <a:lnTo>
                      <a:pt x="950" y="24335"/>
                    </a:lnTo>
                    <a:lnTo>
                      <a:pt x="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3"/>
              <p:cNvSpPr/>
              <p:nvPr/>
            </p:nvSpPr>
            <p:spPr>
              <a:xfrm>
                <a:off x="1876524" y="2852070"/>
                <a:ext cx="23773" cy="614210"/>
              </a:xfrm>
              <a:custGeom>
                <a:rect b="b" l="l" r="r" t="t"/>
                <a:pathLst>
                  <a:path extrusionOk="0" h="24342" w="951">
                    <a:moveTo>
                      <a:pt x="743" y="0"/>
                    </a:moveTo>
                    <a:lnTo>
                      <a:pt x="1" y="8"/>
                    </a:lnTo>
                    <a:lnTo>
                      <a:pt x="208" y="24342"/>
                    </a:lnTo>
                    <a:lnTo>
                      <a:pt x="951" y="24336"/>
                    </a:lnTo>
                    <a:lnTo>
                      <a:pt x="7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a:off x="2056775" y="3415400"/>
                <a:ext cx="43650" cy="43450"/>
              </a:xfrm>
              <a:custGeom>
                <a:rect b="b" l="l" r="r" t="t"/>
                <a:pathLst>
                  <a:path extrusionOk="0" h="1738" w="1746">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a:off x="2066225" y="3424775"/>
                <a:ext cx="24825" cy="24725"/>
              </a:xfrm>
              <a:custGeom>
                <a:rect b="b" l="l" r="r" t="t"/>
                <a:pathLst>
                  <a:path extrusionOk="0" h="989" w="993">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2191825" y="3194775"/>
                <a:ext cx="27200" cy="209775"/>
              </a:xfrm>
              <a:custGeom>
                <a:rect b="b" l="l" r="r" t="t"/>
                <a:pathLst>
                  <a:path extrusionOk="0" h="8391" w="1088">
                    <a:moveTo>
                      <a:pt x="1015" y="1"/>
                    </a:moveTo>
                    <a:lnTo>
                      <a:pt x="0" y="10"/>
                    </a:lnTo>
                    <a:lnTo>
                      <a:pt x="72" y="8390"/>
                    </a:lnTo>
                    <a:lnTo>
                      <a:pt x="1088" y="8381"/>
                    </a:lnTo>
                    <a:lnTo>
                      <a:pt x="1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a:off x="2170125" y="3081050"/>
                <a:ext cx="66925" cy="113950"/>
              </a:xfrm>
              <a:custGeom>
                <a:rect b="b" l="l" r="r" t="t"/>
                <a:pathLst>
                  <a:path extrusionOk="0" h="4558" w="2677">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a:off x="2170125" y="3081050"/>
                <a:ext cx="66925" cy="9225"/>
              </a:xfrm>
              <a:custGeom>
                <a:rect b="b" l="l" r="r" t="t"/>
                <a:pathLst>
                  <a:path extrusionOk="0" h="369" w="2677">
                    <a:moveTo>
                      <a:pt x="2677" y="1"/>
                    </a:moveTo>
                    <a:lnTo>
                      <a:pt x="0" y="24"/>
                    </a:lnTo>
                    <a:lnTo>
                      <a:pt x="35" y="369"/>
                    </a:lnTo>
                    <a:lnTo>
                      <a:pt x="2648" y="346"/>
                    </a:lnTo>
                    <a:lnTo>
                      <a:pt x="2677" y="1"/>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3"/>
              <p:cNvSpPr/>
              <p:nvPr/>
            </p:nvSpPr>
            <p:spPr>
              <a:xfrm>
                <a:off x="2069100" y="3392175"/>
                <a:ext cx="274975" cy="44650"/>
              </a:xfrm>
              <a:custGeom>
                <a:rect b="b" l="l" r="r" t="t"/>
                <a:pathLst>
                  <a:path extrusionOk="0" h="1786" w="10999">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p:nvPr/>
            </p:nvSpPr>
            <p:spPr>
              <a:xfrm>
                <a:off x="2311700" y="3413200"/>
                <a:ext cx="43650" cy="43450"/>
              </a:xfrm>
              <a:custGeom>
                <a:rect b="b" l="l" r="r" t="t"/>
                <a:pathLst>
                  <a:path extrusionOk="0" h="1738" w="1746">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a:off x="2321100" y="3422575"/>
                <a:ext cx="24875" cy="24725"/>
              </a:xfrm>
              <a:custGeom>
                <a:rect b="b" l="l" r="r" t="t"/>
                <a:pathLst>
                  <a:path extrusionOk="0" h="989" w="995">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a:off x="2222000" y="3076425"/>
                <a:ext cx="96300" cy="33700"/>
              </a:xfrm>
              <a:custGeom>
                <a:rect b="b" l="l" r="r" t="t"/>
                <a:pathLst>
                  <a:path extrusionOk="0" h="1348" w="3852">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3"/>
              <p:cNvSpPr/>
              <p:nvPr/>
            </p:nvSpPr>
            <p:spPr>
              <a:xfrm>
                <a:off x="2311325" y="3104350"/>
                <a:ext cx="18925" cy="6950"/>
              </a:xfrm>
              <a:custGeom>
                <a:rect b="b" l="l" r="r" t="t"/>
                <a:pathLst>
                  <a:path extrusionOk="0" h="278" w="757">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3"/>
              <p:cNvSpPr/>
              <p:nvPr/>
            </p:nvSpPr>
            <p:spPr>
              <a:xfrm>
                <a:off x="2043950" y="3039100"/>
                <a:ext cx="318975" cy="43525"/>
              </a:xfrm>
              <a:custGeom>
                <a:rect b="b" l="l" r="r" t="t"/>
                <a:pathLst>
                  <a:path extrusionOk="0" h="1741" w="12759">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3"/>
              <p:cNvSpPr/>
              <p:nvPr/>
            </p:nvSpPr>
            <p:spPr>
              <a:xfrm>
                <a:off x="2045125" y="3039100"/>
                <a:ext cx="316375" cy="9575"/>
              </a:xfrm>
              <a:custGeom>
                <a:rect b="b" l="l" r="r" t="t"/>
                <a:pathLst>
                  <a:path extrusionOk="0" h="383" w="12655">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3"/>
              <p:cNvSpPr/>
              <p:nvPr/>
            </p:nvSpPr>
            <p:spPr>
              <a:xfrm>
                <a:off x="2190425" y="3329625"/>
                <a:ext cx="31525" cy="52250"/>
              </a:xfrm>
              <a:custGeom>
                <a:rect b="b" l="l" r="r" t="t"/>
                <a:pathLst>
                  <a:path extrusionOk="0" h="2090" w="1261">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3"/>
              <p:cNvSpPr/>
              <p:nvPr/>
            </p:nvSpPr>
            <p:spPr>
              <a:xfrm>
                <a:off x="2186325" y="3381550"/>
                <a:ext cx="39800" cy="11575"/>
              </a:xfrm>
              <a:custGeom>
                <a:rect b="b" l="l" r="r" t="t"/>
                <a:pathLst>
                  <a:path extrusionOk="0" h="463" w="1592">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3"/>
              <p:cNvSpPr/>
              <p:nvPr/>
            </p:nvSpPr>
            <p:spPr>
              <a:xfrm>
                <a:off x="2166800" y="2684700"/>
                <a:ext cx="254650" cy="175925"/>
              </a:xfrm>
              <a:custGeom>
                <a:rect b="b" l="l" r="r" t="t"/>
                <a:pathLst>
                  <a:path extrusionOk="0" h="7037" w="10186">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3"/>
              <p:cNvSpPr/>
              <p:nvPr/>
            </p:nvSpPr>
            <p:spPr>
              <a:xfrm>
                <a:off x="2187725" y="2684500"/>
                <a:ext cx="254650" cy="175925"/>
              </a:xfrm>
              <a:custGeom>
                <a:rect b="b" l="l" r="r" t="t"/>
                <a:pathLst>
                  <a:path extrusionOk="0" h="7037" w="10186">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2187550" y="2684325"/>
                <a:ext cx="255025" cy="176325"/>
              </a:xfrm>
              <a:custGeom>
                <a:rect b="b" l="l" r="r" t="t"/>
                <a:pathLst>
                  <a:path extrusionOk="0" h="7053" w="10201">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a:off x="2269950" y="2768200"/>
                <a:ext cx="61525" cy="295800"/>
              </a:xfrm>
              <a:custGeom>
                <a:rect b="b" l="l" r="r" t="t"/>
                <a:pathLst>
                  <a:path extrusionOk="0" h="11832" w="2461">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a:off x="2280050" y="2768125"/>
                <a:ext cx="75550" cy="295850"/>
              </a:xfrm>
              <a:custGeom>
                <a:rect b="b" l="l" r="r" t="t"/>
                <a:pathLst>
                  <a:path extrusionOk="0" h="11834" w="3022">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2269725" y="2767925"/>
                <a:ext cx="86050" cy="296275"/>
              </a:xfrm>
              <a:custGeom>
                <a:rect b="b" l="l" r="r" t="t"/>
                <a:pathLst>
                  <a:path extrusionOk="0" h="11851" w="3442">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p:nvPr/>
            </p:nvSpPr>
            <p:spPr>
              <a:xfrm>
                <a:off x="2317950" y="2776875"/>
                <a:ext cx="24075" cy="32475"/>
              </a:xfrm>
              <a:custGeom>
                <a:rect b="b" l="l" r="r" t="t"/>
                <a:pathLst>
                  <a:path extrusionOk="0" h="1299" w="963">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3"/>
              <p:cNvSpPr/>
              <p:nvPr/>
            </p:nvSpPr>
            <p:spPr>
              <a:xfrm>
                <a:off x="2326300" y="2776875"/>
                <a:ext cx="24100" cy="32425"/>
              </a:xfrm>
              <a:custGeom>
                <a:rect b="b" l="l" r="r" t="t"/>
                <a:pathLst>
                  <a:path extrusionOk="0" h="1297" w="964">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a:off x="2317775" y="2776675"/>
                <a:ext cx="32825" cy="32900"/>
              </a:xfrm>
              <a:custGeom>
                <a:rect b="b" l="l" r="r" t="t"/>
                <a:pathLst>
                  <a:path extrusionOk="0" h="1316" w="1313">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2191850" y="3194700"/>
                <a:ext cx="26575" cy="134975"/>
              </a:xfrm>
              <a:custGeom>
                <a:rect b="b" l="l" r="r" t="t"/>
                <a:pathLst>
                  <a:path extrusionOk="0" h="5399" w="1063">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a:off x="2043675" y="2684325"/>
                <a:ext cx="398900" cy="774725"/>
              </a:xfrm>
              <a:custGeom>
                <a:rect b="b" l="l" r="r" t="t"/>
                <a:pathLst>
                  <a:path extrusionOk="0" h="30989" w="15956">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a:off x="2191675" y="3194475"/>
                <a:ext cx="25800" cy="675"/>
              </a:xfrm>
              <a:custGeom>
                <a:rect b="b" l="l" r="r" t="t"/>
                <a:pathLst>
                  <a:path extrusionOk="0" h="27" w="1032">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a:off x="2192850" y="3329425"/>
                <a:ext cx="25775" cy="650"/>
              </a:xfrm>
              <a:custGeom>
                <a:rect b="b" l="l" r="r" t="t"/>
                <a:pathLst>
                  <a:path extrusionOk="0" h="26" w="1031">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a:off x="2190225" y="3381400"/>
                <a:ext cx="31925" cy="650"/>
              </a:xfrm>
              <a:custGeom>
                <a:rect b="b" l="l" r="r" t="t"/>
                <a:pathLst>
                  <a:path extrusionOk="0" h="26" w="1277">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a:off x="2186225" y="3392525"/>
                <a:ext cx="40125" cy="775"/>
              </a:xfrm>
              <a:custGeom>
                <a:rect b="b" l="l" r="r" t="t"/>
                <a:pathLst>
                  <a:path extrusionOk="0" h="31" w="1605">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23"/>
            <p:cNvGrpSpPr/>
            <p:nvPr/>
          </p:nvGrpSpPr>
          <p:grpSpPr>
            <a:xfrm>
              <a:off x="6350950" y="729700"/>
              <a:ext cx="576232" cy="320112"/>
              <a:chOff x="315275" y="3124950"/>
              <a:chExt cx="658175" cy="365675"/>
            </a:xfrm>
          </p:grpSpPr>
          <p:sp>
            <p:nvSpPr>
              <p:cNvPr id="390" name="Google Shape;390;p23"/>
              <p:cNvSpPr/>
              <p:nvPr/>
            </p:nvSpPr>
            <p:spPr>
              <a:xfrm>
                <a:off x="315275" y="3124950"/>
                <a:ext cx="634175" cy="365675"/>
              </a:xfrm>
              <a:custGeom>
                <a:rect b="b" l="l" r="r" t="t"/>
                <a:pathLst>
                  <a:path extrusionOk="0" h="14627" w="25367">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875125" y="3421750"/>
                <a:ext cx="98325" cy="68875"/>
              </a:xfrm>
              <a:custGeom>
                <a:rect b="b" l="l" r="r" t="t"/>
                <a:pathLst>
                  <a:path extrusionOk="0" h="2755" w="3933">
                    <a:moveTo>
                      <a:pt x="0" y="1"/>
                    </a:moveTo>
                    <a:lnTo>
                      <a:pt x="2972" y="2754"/>
                    </a:lnTo>
                    <a:lnTo>
                      <a:pt x="3933" y="2754"/>
                    </a:lnTo>
                    <a:lnTo>
                      <a:pt x="9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339300" y="3124950"/>
                <a:ext cx="634150" cy="365675"/>
              </a:xfrm>
              <a:custGeom>
                <a:rect b="b" l="l" r="r" t="t"/>
                <a:pathLst>
                  <a:path extrusionOk="0" h="14627" w="25366">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792825" y="3237950"/>
                <a:ext cx="73725" cy="73700"/>
              </a:xfrm>
              <a:custGeom>
                <a:rect b="b" l="l" r="r" t="t"/>
                <a:pathLst>
                  <a:path extrusionOk="0" h="2948" w="2949">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619550" y="3237950"/>
                <a:ext cx="73675" cy="73700"/>
              </a:xfrm>
              <a:custGeom>
                <a:rect b="b" l="l" r="r" t="t"/>
                <a:pathLst>
                  <a:path extrusionOk="0" h="2948" w="2947">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446225" y="3237950"/>
                <a:ext cx="73675" cy="73700"/>
              </a:xfrm>
              <a:custGeom>
                <a:rect b="b" l="l" r="r" t="t"/>
                <a:pathLst>
                  <a:path extrusionOk="0" h="2948" w="2947">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96" name="Google Shape;396;p23"/>
          <p:cNvCxnSpPr/>
          <p:nvPr/>
        </p:nvCxnSpPr>
        <p:spPr>
          <a:xfrm>
            <a:off x="5110450" y="4608500"/>
            <a:ext cx="4455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4"/>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Post-Training Matters</a:t>
            </a:r>
            <a:endParaRPr/>
          </a:p>
        </p:txBody>
      </p:sp>
      <p:sp>
        <p:nvSpPr>
          <p:cNvPr id="402" name="Google Shape;402;p24"/>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cxnSp>
        <p:nvCxnSpPr>
          <p:cNvPr id="403" name="Google Shape;403;p24"/>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5"/>
          <p:cNvSpPr txBox="1"/>
          <p:nvPr>
            <p:ph type="title"/>
          </p:nvPr>
        </p:nvSpPr>
        <p:spPr>
          <a:xfrm>
            <a:off x="99925" y="396575"/>
            <a:ext cx="79245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700"/>
              <a:t>Why Post-Training Matters</a:t>
            </a:r>
            <a:endParaRPr sz="4700"/>
          </a:p>
          <a:p>
            <a:pPr indent="0" lvl="0" marL="0" rtl="0" algn="l">
              <a:spcBef>
                <a:spcPts val="0"/>
              </a:spcBef>
              <a:spcAft>
                <a:spcPts val="0"/>
              </a:spcAft>
              <a:buNone/>
            </a:pPr>
            <a:r>
              <a:t/>
            </a:r>
            <a:endParaRPr/>
          </a:p>
        </p:txBody>
      </p:sp>
      <p:sp>
        <p:nvSpPr>
          <p:cNvPr id="409" name="Google Shape;409;p25"/>
          <p:cNvSpPr txBox="1"/>
          <p:nvPr>
            <p:ph idx="1" type="body"/>
          </p:nvPr>
        </p:nvSpPr>
        <p:spPr>
          <a:xfrm>
            <a:off x="99925" y="1496100"/>
            <a:ext cx="5933100" cy="3366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Bigger models aren’t enough anymore</a:t>
            </a:r>
            <a:endParaRPr sz="1500"/>
          </a:p>
          <a:p>
            <a:pPr indent="-323850" lvl="0" marL="457200" rtl="0" algn="l">
              <a:spcBef>
                <a:spcPts val="0"/>
              </a:spcBef>
              <a:spcAft>
                <a:spcPts val="0"/>
              </a:spcAft>
              <a:buSzPts val="1500"/>
              <a:buChar char="●"/>
            </a:pPr>
            <a:r>
              <a:rPr lang="en" sz="1500"/>
              <a:t>Post-training shapes model behavior</a:t>
            </a:r>
            <a:endParaRPr sz="1500"/>
          </a:p>
          <a:p>
            <a:pPr indent="-323850" lvl="0" marL="457200" rtl="0" algn="l">
              <a:spcBef>
                <a:spcPts val="0"/>
              </a:spcBef>
              <a:spcAft>
                <a:spcPts val="0"/>
              </a:spcAft>
              <a:buSzPts val="1500"/>
              <a:buChar char="●"/>
            </a:pPr>
            <a:r>
              <a:rPr lang="en" sz="1500"/>
              <a:t>Helps LLMs:</a:t>
            </a:r>
            <a:endParaRPr sz="1500"/>
          </a:p>
          <a:p>
            <a:pPr indent="-298450" lvl="1" marL="914400" rtl="0" algn="l">
              <a:spcBef>
                <a:spcPts val="0"/>
              </a:spcBef>
              <a:spcAft>
                <a:spcPts val="0"/>
              </a:spcAft>
              <a:buClr>
                <a:srgbClr val="000000"/>
              </a:buClr>
              <a:buSzPts val="1100"/>
              <a:buFont typeface="Arial"/>
              <a:buChar char="○"/>
            </a:pPr>
            <a:r>
              <a:rPr lang="en" sz="1500"/>
              <a:t>follow instructions</a:t>
            </a:r>
            <a:endParaRPr sz="1500"/>
          </a:p>
          <a:p>
            <a:pPr indent="-298450" lvl="1" marL="914400" rtl="0" algn="l">
              <a:spcBef>
                <a:spcPts val="0"/>
              </a:spcBef>
              <a:spcAft>
                <a:spcPts val="0"/>
              </a:spcAft>
              <a:buClr>
                <a:srgbClr val="000000"/>
              </a:buClr>
              <a:buSzPts val="1100"/>
              <a:buFont typeface="Arial"/>
              <a:buChar char="○"/>
            </a:pPr>
            <a:r>
              <a:rPr lang="en" sz="1500"/>
              <a:t>reason more clearly</a:t>
            </a:r>
            <a:endParaRPr sz="1500"/>
          </a:p>
          <a:p>
            <a:pPr indent="-298450" lvl="1" marL="914400" rtl="0" algn="l">
              <a:spcBef>
                <a:spcPts val="0"/>
              </a:spcBef>
              <a:spcAft>
                <a:spcPts val="0"/>
              </a:spcAft>
              <a:buClr>
                <a:srgbClr val="000000"/>
              </a:buClr>
              <a:buSzPts val="1100"/>
              <a:buFont typeface="Arial"/>
              <a:buChar char="○"/>
            </a:pPr>
            <a:r>
              <a:rPr lang="en" sz="1500"/>
              <a:t>stay safe</a:t>
            </a:r>
            <a:endParaRPr sz="1500"/>
          </a:p>
          <a:p>
            <a:pPr indent="-298450" lvl="1" marL="914400" rtl="0" algn="l">
              <a:spcBef>
                <a:spcPts val="0"/>
              </a:spcBef>
              <a:spcAft>
                <a:spcPts val="0"/>
              </a:spcAft>
              <a:buClr>
                <a:srgbClr val="000000"/>
              </a:buClr>
              <a:buSzPts val="1100"/>
              <a:buFont typeface="Arial"/>
              <a:buChar char="○"/>
            </a:pPr>
            <a:r>
              <a:rPr lang="en" sz="1500"/>
              <a:t>use tools</a:t>
            </a:r>
            <a:endParaRPr sz="1500"/>
          </a:p>
          <a:p>
            <a:pPr indent="-323850" lvl="1" marL="914400" rtl="0" algn="l">
              <a:spcBef>
                <a:spcPts val="0"/>
              </a:spcBef>
              <a:spcAft>
                <a:spcPts val="0"/>
              </a:spcAft>
              <a:buSzPts val="1500"/>
              <a:buChar char="○"/>
            </a:pPr>
            <a:r>
              <a:rPr lang="en" sz="1500"/>
              <a:t>run efficiently</a:t>
            </a:r>
            <a:endParaRPr sz="1500"/>
          </a:p>
          <a:p>
            <a:pPr indent="-323850" lvl="0" marL="457200" rtl="0" algn="l">
              <a:spcBef>
                <a:spcPts val="0"/>
              </a:spcBef>
              <a:spcAft>
                <a:spcPts val="0"/>
              </a:spcAft>
              <a:buSzPts val="1500"/>
              <a:buChar char="●"/>
            </a:pPr>
            <a:r>
              <a:rPr lang="en" sz="1500"/>
              <a:t>This is the “engineering layer” of modern LLM development</a:t>
            </a:r>
            <a:endParaRPr sz="1500"/>
          </a:p>
          <a:p>
            <a:pPr indent="0" lvl="0" marL="0" rtl="0" algn="l">
              <a:spcBef>
                <a:spcPts val="1000"/>
              </a:spcBef>
              <a:spcAft>
                <a:spcPts val="1000"/>
              </a:spcAft>
              <a:buNone/>
            </a:pPr>
            <a:r>
              <a:t/>
            </a:r>
            <a:endParaRPr sz="1500"/>
          </a:p>
        </p:txBody>
      </p:sp>
      <p:pic>
        <p:nvPicPr>
          <p:cNvPr id="410" name="Google Shape;410;p25"/>
          <p:cNvPicPr preferRelativeResize="0"/>
          <p:nvPr/>
        </p:nvPicPr>
        <p:blipFill>
          <a:blip r:embed="rId3">
            <a:alphaModFix/>
          </a:blip>
          <a:stretch>
            <a:fillRect/>
          </a:stretch>
        </p:blipFill>
        <p:spPr>
          <a:xfrm>
            <a:off x="6839223" y="2347948"/>
            <a:ext cx="1728475" cy="172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6"/>
          <p:cNvSpPr txBox="1"/>
          <p:nvPr>
            <p:ph type="title"/>
          </p:nvPr>
        </p:nvSpPr>
        <p:spPr>
          <a:xfrm>
            <a:off x="715100" y="1925850"/>
            <a:ext cx="77139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Post-Training Taxonomy</a:t>
            </a:r>
            <a:endParaRPr/>
          </a:p>
        </p:txBody>
      </p:sp>
      <p:sp>
        <p:nvSpPr>
          <p:cNvPr id="416" name="Google Shape;416;p26"/>
          <p:cNvSpPr txBox="1"/>
          <p:nvPr>
            <p:ph idx="2" type="title"/>
          </p:nvPr>
        </p:nvSpPr>
        <p:spPr>
          <a:xfrm>
            <a:off x="715100" y="701850"/>
            <a:ext cx="2035200" cy="107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cxnSp>
        <p:nvCxnSpPr>
          <p:cNvPr id="417" name="Google Shape;417;p26"/>
          <p:cNvCxnSpPr/>
          <p:nvPr/>
        </p:nvCxnSpPr>
        <p:spPr>
          <a:xfrm>
            <a:off x="1866400" y="1180800"/>
            <a:ext cx="552600" cy="0"/>
          </a:xfrm>
          <a:prstGeom prst="straightConnector1">
            <a:avLst/>
          </a:prstGeom>
          <a:noFill/>
          <a:ln cap="flat" cmpd="sng" w="19050">
            <a:solidFill>
              <a:schemeClr val="dk1"/>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